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4"/>
  </p:notesMasterIdLst>
  <p:sldIdLst>
    <p:sldId id="256" r:id="rId2"/>
    <p:sldId id="257" r:id="rId3"/>
    <p:sldId id="258" r:id="rId4"/>
    <p:sldId id="259" r:id="rId5"/>
    <p:sldId id="260" r:id="rId6"/>
    <p:sldId id="261" r:id="rId7"/>
    <p:sldId id="263" r:id="rId8"/>
    <p:sldId id="265" r:id="rId9"/>
    <p:sldId id="266" r:id="rId10"/>
    <p:sldId id="270" r:id="rId11"/>
    <p:sldId id="271" r:id="rId12"/>
    <p:sldId id="272" r:id="rId13"/>
    <p:sldId id="273" r:id="rId14"/>
    <p:sldId id="275" r:id="rId15"/>
    <p:sldId id="278" r:id="rId16"/>
    <p:sldId id="280" r:id="rId17"/>
    <p:sldId id="284" r:id="rId18"/>
    <p:sldId id="285" r:id="rId19"/>
    <p:sldId id="286" r:id="rId20"/>
    <p:sldId id="282" r:id="rId21"/>
    <p:sldId id="283"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2" r:id="rId46"/>
    <p:sldId id="314" r:id="rId47"/>
    <p:sldId id="315" r:id="rId48"/>
    <p:sldId id="316" r:id="rId49"/>
    <p:sldId id="317" r:id="rId50"/>
    <p:sldId id="318" r:id="rId51"/>
    <p:sldId id="319" r:id="rId52"/>
    <p:sldId id="321" r:id="rId53"/>
    <p:sldId id="322" r:id="rId54"/>
    <p:sldId id="329" r:id="rId55"/>
    <p:sldId id="330" r:id="rId56"/>
    <p:sldId id="331" r:id="rId57"/>
    <p:sldId id="332" r:id="rId58"/>
    <p:sldId id="333" r:id="rId59"/>
    <p:sldId id="334" r:id="rId60"/>
    <p:sldId id="338" r:id="rId61"/>
    <p:sldId id="339" r:id="rId62"/>
    <p:sldId id="340"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Candara" panose="020E0502030303020204" pitchFamily="34" charset="0"/>
      <p:regular r:id="rId69"/>
      <p:bold r:id="rId70"/>
      <p:italic r:id="rId71"/>
      <p:boldItalic r:id="rId72"/>
    </p:embeddedFont>
    <p:embeddedFont>
      <p:font typeface="Century Gothic" panose="020B0502020202020204" pitchFamily="34" charset="0"/>
      <p:regular r:id="rId73"/>
      <p:bold r:id="rId74"/>
      <p:italic r:id="rId75"/>
      <p:boldItalic r:id="rId76"/>
    </p:embeddedFont>
    <p:embeddedFont>
      <p:font typeface="Comfortaa" panose="020B0604020202020204" charset="0"/>
      <p:regular r:id="rId77"/>
      <p:bold r:id="rId78"/>
    </p:embeddedFont>
    <p:embeddedFont>
      <p:font typeface="Consolas" panose="020B0609020204030204" pitchFamily="49" charset="0"/>
      <p:regular r:id="rId79"/>
      <p:bold r:id="rId80"/>
      <p:italic r:id="rId81"/>
      <p:boldItalic r:id="rId82"/>
    </p:embeddedFont>
    <p:embeddedFont>
      <p:font typeface="Montserrat" panose="00000500000000000000" pitchFamily="2" charset="0"/>
      <p:regular r:id="rId83"/>
      <p:bold r:id="rId84"/>
      <p:italic r:id="rId85"/>
      <p:boldItalic r:id="rId86"/>
    </p:embeddedFont>
    <p:embeddedFont>
      <p:font typeface="Montserrat Black" panose="00000A00000000000000" pitchFamily="2" charset="0"/>
      <p:bold r:id="rId87"/>
      <p:boldItalic r:id="rId88"/>
    </p:embeddedFont>
    <p:embeddedFont>
      <p:font typeface="Montserrat SemiBold" panose="00000700000000000000" pitchFamily="2" charset="0"/>
      <p:regular r:id="rId89"/>
      <p:bold r:id="rId90"/>
      <p:italic r:id="rId91"/>
      <p:boldItalic r:id="rId92"/>
    </p:embeddedFont>
    <p:embeddedFont>
      <p:font typeface="Quattrocento Sans" panose="020B0502050000020003" pitchFamily="34" charset="0"/>
      <p:regular r:id="rId93"/>
      <p:bold r:id="rId94"/>
      <p:italic r:id="rId95"/>
      <p:boldItalic r:id="rId96"/>
    </p:embeddedFont>
    <p:embeddedFont>
      <p:font typeface="Roboto" panose="02000000000000000000" pitchFamily="2" charset="0"/>
      <p:regular r:id="rId97"/>
      <p:bold r:id="rId98"/>
      <p:italic r:id="rId99"/>
      <p:boldItalic r:id="rId100"/>
    </p:embeddedFont>
    <p:embeddedFont>
      <p:font typeface="Roboto Thin" panose="02000000000000000000" pitchFamily="2" charset="0"/>
      <p:regular r:id="rId101"/>
      <p:bold r:id="rId102"/>
      <p:italic r:id="rId103"/>
      <p:boldItalic r:id="rId104"/>
    </p:embeddedFont>
    <p:embeddedFont>
      <p:font typeface="Teko" panose="020B0604020202020204" charset="0"/>
      <p:regular r:id="rId105"/>
      <p:bold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dit Kheta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72DE43-A480-4F0E-ACA5-A12FAA78B2DB}">
  <a:tblStyle styleId="{2972DE43-A480-4F0E-ACA5-A12FAA78B2D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BEF89ED-B168-4A94-A08B-B24FA7064D0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102" Type="http://schemas.openxmlformats.org/officeDocument/2006/relationships/font" Target="fonts/font38.fntdata"/><Relationship Id="rId5" Type="http://schemas.openxmlformats.org/officeDocument/2006/relationships/slide" Target="slides/slide4.xml"/><Relationship Id="rId90" Type="http://schemas.openxmlformats.org/officeDocument/2006/relationships/font" Target="fonts/font26.fntdata"/><Relationship Id="rId95" Type="http://schemas.openxmlformats.org/officeDocument/2006/relationships/font" Target="fonts/font3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9.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font" Target="fonts/font6.fntdata"/><Relationship Id="rId75" Type="http://schemas.openxmlformats.org/officeDocument/2006/relationships/font" Target="fonts/font11.fntdata"/><Relationship Id="rId91" Type="http://schemas.openxmlformats.org/officeDocument/2006/relationships/font" Target="fonts/font27.fntdata"/><Relationship Id="rId96"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font" Target="fonts/font35.fntdata"/><Relationship Id="rId101" Type="http://schemas.openxmlformats.org/officeDocument/2006/relationships/font" Target="fonts/font3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97" Type="http://schemas.openxmlformats.org/officeDocument/2006/relationships/font" Target="fonts/font33.fntdata"/><Relationship Id="rId104" Type="http://schemas.openxmlformats.org/officeDocument/2006/relationships/font" Target="fonts/font40.fntdata"/><Relationship Id="rId7" Type="http://schemas.openxmlformats.org/officeDocument/2006/relationships/slide" Target="slides/slide6.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font" Target="fonts/font23.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3.fntdata"/><Relationship Id="rId100" Type="http://schemas.openxmlformats.org/officeDocument/2006/relationships/font" Target="fonts/font36.fntdata"/><Relationship Id="rId105" Type="http://schemas.openxmlformats.org/officeDocument/2006/relationships/font" Target="fonts/font4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font" Target="fonts/font3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19.fntdata"/><Relationship Id="rId88" Type="http://schemas.openxmlformats.org/officeDocument/2006/relationships/font" Target="fonts/font24.fntdata"/><Relationship Id="rId11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8-04T11:39:42.882" idx="2">
    <p:pos x="338" y="715"/>
    <p:text>@aman@datacouch.io 
Reference to the sins needed
_Assigned to Aman Raturi_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b50bb0352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5b50bb0352_0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5b256732eb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5b256732e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b50bb0352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g25b50bb0352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5b256732e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4" name="Google Shape;574;g25b256732e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5b256732e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g25b256732e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5b256732e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g25b256732eb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5b256732eb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g25b256732eb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5b256732eb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5b256732eb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r>
              <a:rPr lang="en"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5b256732eb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g25b256732eb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Pre 1960</a:t>
            </a:r>
            <a:endParaRPr/>
          </a:p>
          <a:p>
            <a:pPr marL="0" lvl="0" indent="0" algn="l" rtl="0">
              <a:lnSpc>
                <a:spcPct val="100000"/>
              </a:lnSpc>
              <a:spcBef>
                <a:spcPts val="0"/>
              </a:spcBef>
              <a:spcAft>
                <a:spcPts val="0"/>
              </a:spcAft>
              <a:buSzPts val="1100"/>
              <a:buNone/>
            </a:pPr>
            <a:r>
              <a:rPr lang="en"/>
              <a:t>Problem of Merchant</a:t>
            </a:r>
            <a:endParaRPr/>
          </a:p>
          <a:p>
            <a:pPr marL="457200" lvl="0" indent="-298450" algn="l" rtl="0">
              <a:lnSpc>
                <a:spcPct val="100000"/>
              </a:lnSpc>
              <a:spcBef>
                <a:spcPts val="0"/>
              </a:spcBef>
              <a:spcAft>
                <a:spcPts val="0"/>
              </a:spcAft>
              <a:buSzPts val="1100"/>
              <a:buChar char="-"/>
            </a:pPr>
            <a:r>
              <a:rPr lang="en"/>
              <a:t>Shall I ship coffee beans with spices</a:t>
            </a:r>
            <a:endParaRPr/>
          </a:p>
          <a:p>
            <a:pPr marL="457200" lvl="0" indent="-298450" algn="l" rtl="0">
              <a:lnSpc>
                <a:spcPct val="100000"/>
              </a:lnSpc>
              <a:spcBef>
                <a:spcPts val="0"/>
              </a:spcBef>
              <a:spcAft>
                <a:spcPts val="0"/>
              </a:spcAft>
              <a:buSzPts val="1100"/>
              <a:buChar char="-"/>
            </a:pPr>
            <a:r>
              <a:rPr lang="en"/>
              <a:t>Should I be bothered that how they are handle while shipping from one place to another, who are there companion will that impact the quality</a:t>
            </a:r>
            <a:endParaRPr/>
          </a:p>
          <a:p>
            <a:pPr marL="457200" lvl="0" indent="-298450" algn="l" rtl="0">
              <a:lnSpc>
                <a:spcPct val="100000"/>
              </a:lnSpc>
              <a:spcBef>
                <a:spcPts val="0"/>
              </a:spcBef>
              <a:spcAft>
                <a:spcPts val="0"/>
              </a:spcAft>
              <a:buSzPts val="1100"/>
              <a:buChar char="-"/>
            </a:pPr>
            <a:r>
              <a:rPr lang="en"/>
              <a:t>Is the staff capable of handling the goods</a:t>
            </a:r>
            <a:endParaRPr/>
          </a:p>
          <a:p>
            <a:pPr marL="457200" lvl="0" indent="-298450" algn="l" rtl="0">
              <a:lnSpc>
                <a:spcPct val="100000"/>
              </a:lnSpc>
              <a:spcBef>
                <a:spcPts val="0"/>
              </a:spcBef>
              <a:spcAft>
                <a:spcPts val="0"/>
              </a:spcAft>
              <a:buSzPts val="1100"/>
              <a:buChar char="-"/>
            </a:pPr>
            <a:r>
              <a:rPr lang="en"/>
              <a:t>Is the mode of transport being used is good for my products </a:t>
            </a:r>
            <a:endParaRPr/>
          </a:p>
          <a:p>
            <a:pPr marL="0" lvl="0" indent="0" algn="l" rtl="0">
              <a:lnSpc>
                <a:spcPct val="100000"/>
              </a:lnSpc>
              <a:spcBef>
                <a:spcPts val="0"/>
              </a:spcBef>
              <a:spcAft>
                <a:spcPts val="0"/>
              </a:spcAft>
              <a:buSzPts val="1100"/>
              <a:buNone/>
            </a:pPr>
            <a:r>
              <a:rPr lang="en"/>
              <a:t>Problem of Tansporter</a:t>
            </a:r>
            <a:endParaRPr/>
          </a:p>
          <a:p>
            <a:pPr marL="457200" lvl="0" indent="-298450" algn="l" rtl="0">
              <a:lnSpc>
                <a:spcPct val="100000"/>
              </a:lnSpc>
              <a:spcBef>
                <a:spcPts val="0"/>
              </a:spcBef>
              <a:spcAft>
                <a:spcPts val="0"/>
              </a:spcAft>
              <a:buSzPts val="1100"/>
              <a:buChar char="-"/>
            </a:pPr>
            <a:r>
              <a:rPr lang="en"/>
              <a:t>What should I use as transport, boat, ship for a particular kind of product</a:t>
            </a:r>
            <a:endParaRPr/>
          </a:p>
          <a:p>
            <a:pPr marL="457200" lvl="0" indent="-298450" algn="l" rtl="0">
              <a:lnSpc>
                <a:spcPct val="100000"/>
              </a:lnSpc>
              <a:spcBef>
                <a:spcPts val="0"/>
              </a:spcBef>
              <a:spcAft>
                <a:spcPts val="0"/>
              </a:spcAft>
              <a:buSzPts val="1100"/>
              <a:buChar char="-"/>
            </a:pPr>
            <a:r>
              <a:rPr lang="en"/>
              <a:t>I need to have staff for each type of good to know how to handle it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5b256732eb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25b256732eb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37d47ec386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g237d47ec386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b50bb0352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25b50bb0352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5b256732eb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5b256732eb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current generation application</a:t>
            </a:r>
            <a:endParaRPr/>
          </a:p>
          <a:p>
            <a:pPr marL="457200" lvl="0" indent="-298450" algn="l" rtl="0">
              <a:lnSpc>
                <a:spcPct val="100000"/>
              </a:lnSpc>
              <a:spcBef>
                <a:spcPts val="0"/>
              </a:spcBef>
              <a:spcAft>
                <a:spcPts val="0"/>
              </a:spcAft>
              <a:buSzPts val="1100"/>
              <a:buChar char="-"/>
            </a:pPr>
            <a:r>
              <a:rPr lang="en"/>
              <a:t>Multiplicity of stacks</a:t>
            </a:r>
            <a:endParaRPr/>
          </a:p>
          <a:p>
            <a:pPr marL="457200" lvl="0" indent="-298450" algn="l" rtl="0">
              <a:lnSpc>
                <a:spcPct val="100000"/>
              </a:lnSpc>
              <a:spcBef>
                <a:spcPts val="0"/>
              </a:spcBef>
              <a:spcAft>
                <a:spcPts val="0"/>
              </a:spcAft>
              <a:buSzPts val="1100"/>
              <a:buChar char="-"/>
            </a:pPr>
            <a:r>
              <a:rPr lang="en"/>
              <a:t>Multiplicity of H/w env</a:t>
            </a:r>
            <a:endParaRPr/>
          </a:p>
          <a:p>
            <a:pPr marL="914400" lvl="1" indent="-298450" algn="l" rtl="0">
              <a:lnSpc>
                <a:spcPct val="100000"/>
              </a:lnSpc>
              <a:spcBef>
                <a:spcPts val="0"/>
              </a:spcBef>
              <a:spcAft>
                <a:spcPts val="0"/>
              </a:spcAft>
              <a:buSzPts val="1100"/>
              <a:buChar char="-"/>
            </a:pPr>
            <a:r>
              <a:rPr lang="en"/>
              <a:t>My own laptop</a:t>
            </a:r>
            <a:endParaRPr/>
          </a:p>
          <a:p>
            <a:pPr marL="914400" lvl="1" indent="-298450" algn="l" rtl="0">
              <a:lnSpc>
                <a:spcPct val="100000"/>
              </a:lnSpc>
              <a:spcBef>
                <a:spcPts val="0"/>
              </a:spcBef>
              <a:spcAft>
                <a:spcPts val="0"/>
              </a:spcAft>
              <a:buSzPts val="1100"/>
              <a:buChar char="-"/>
            </a:pPr>
            <a:r>
              <a:rPr lang="en"/>
              <a:t>My fellow teammate laptop, who would be having a different OS &amp; softwares</a:t>
            </a:r>
            <a:endParaRPr/>
          </a:p>
          <a:p>
            <a:pPr marL="914400" lvl="1" indent="-298450" algn="l" rtl="0">
              <a:lnSpc>
                <a:spcPct val="100000"/>
              </a:lnSpc>
              <a:spcBef>
                <a:spcPts val="0"/>
              </a:spcBef>
              <a:spcAft>
                <a:spcPts val="0"/>
              </a:spcAft>
              <a:buSzPts val="1100"/>
              <a:buChar char="-"/>
            </a:pPr>
            <a:r>
              <a:rPr lang="en"/>
              <a:t>Dev env</a:t>
            </a:r>
            <a:endParaRPr/>
          </a:p>
          <a:p>
            <a:pPr marL="914400" lvl="1" indent="-298450" algn="l" rtl="0">
              <a:lnSpc>
                <a:spcPct val="100000"/>
              </a:lnSpc>
              <a:spcBef>
                <a:spcPts val="0"/>
              </a:spcBef>
              <a:spcAft>
                <a:spcPts val="0"/>
              </a:spcAft>
              <a:buSzPts val="1100"/>
              <a:buChar char="-"/>
            </a:pPr>
            <a:r>
              <a:rPr lang="en"/>
              <a:t>QA env</a:t>
            </a:r>
            <a:endParaRPr/>
          </a:p>
          <a:p>
            <a:pPr marL="914400" lvl="1" indent="-298450" algn="l" rtl="0">
              <a:lnSpc>
                <a:spcPct val="100000"/>
              </a:lnSpc>
              <a:spcBef>
                <a:spcPts val="0"/>
              </a:spcBef>
              <a:spcAft>
                <a:spcPts val="0"/>
              </a:spcAft>
              <a:buSzPts val="1100"/>
              <a:buChar char="-"/>
            </a:pPr>
            <a:r>
              <a:rPr lang="en"/>
              <a:t>PT env</a:t>
            </a:r>
            <a:endParaRPr/>
          </a:p>
          <a:p>
            <a:pPr marL="914400" lvl="1" indent="-298450" algn="l" rtl="0">
              <a:lnSpc>
                <a:spcPct val="100000"/>
              </a:lnSpc>
              <a:spcBef>
                <a:spcPts val="0"/>
              </a:spcBef>
              <a:spcAft>
                <a:spcPts val="0"/>
              </a:spcAft>
              <a:buSzPts val="1100"/>
              <a:buChar char="-"/>
            </a:pPr>
            <a:r>
              <a:rPr lang="en"/>
              <a:t>Prod</a:t>
            </a:r>
            <a:endParaRPr/>
          </a:p>
          <a:p>
            <a:pPr marL="914400" lvl="1" indent="-298450" algn="l" rtl="0">
              <a:lnSpc>
                <a:spcPct val="100000"/>
              </a:lnSpc>
              <a:spcBef>
                <a:spcPts val="0"/>
              </a:spcBef>
              <a:spcAft>
                <a:spcPts val="0"/>
              </a:spcAft>
              <a:buSzPts val="1100"/>
              <a:buChar char="-"/>
            </a:pPr>
            <a:r>
              <a:rPr lang="en"/>
              <a:t>SAAS</a:t>
            </a:r>
            <a:endParaRPr/>
          </a:p>
          <a:p>
            <a:pPr marL="914400" lvl="1" indent="-298450" algn="l" rtl="0">
              <a:lnSpc>
                <a:spcPct val="100000"/>
              </a:lnSpc>
              <a:spcBef>
                <a:spcPts val="0"/>
              </a:spcBef>
              <a:spcAft>
                <a:spcPts val="0"/>
              </a:spcAft>
              <a:buSzPts val="1100"/>
              <a:buChar char="-"/>
            </a:pPr>
            <a:r>
              <a:rPr lang="en"/>
              <a:t>PAAS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5b256732eb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25b256732eb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You have to make sure that all the cell’s should be functional i.e the application if it works on local developer machine should work without any issue on fellow developer and should work without any issues on Production server.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One of the standard thing that usually there is a differnce in Server operating system and the operating system of local developer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5b256732eb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g25b256732eb_0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5b256732eb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g25b256732eb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5b256732eb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25b256732eb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200"/>
              </a:spcBef>
              <a:spcAft>
                <a:spcPts val="0"/>
              </a:spcAft>
              <a:buClr>
                <a:srgbClr val="000000"/>
              </a:buClr>
              <a:buSzPts val="1800"/>
              <a:buChar char="●"/>
            </a:pPr>
            <a:r>
              <a:rPr lang="en" sz="1800" b="1"/>
              <a:t>Containers are portable, entirely self contained machines that run on a host OS, whether virtual or bare metal.</a:t>
            </a:r>
            <a:endParaRPr sz="1800" b="1"/>
          </a:p>
          <a:p>
            <a:pPr marL="457200" lvl="0" indent="-342900" algn="l" rtl="0">
              <a:lnSpc>
                <a:spcPct val="115000"/>
              </a:lnSpc>
              <a:spcBef>
                <a:spcPts val="0"/>
              </a:spcBef>
              <a:spcAft>
                <a:spcPts val="0"/>
              </a:spcAft>
              <a:buClr>
                <a:srgbClr val="000000"/>
              </a:buClr>
              <a:buSzPts val="1800"/>
              <a:buChar char="●"/>
            </a:pPr>
            <a:r>
              <a:rPr lang="en" sz="1800" b="1"/>
              <a:t>Containers run the same everywhere and can be run on different flavors of OS in the same way</a:t>
            </a:r>
            <a:endParaRPr sz="1800" b="1"/>
          </a:p>
          <a:p>
            <a:pPr marL="457200" lvl="0" indent="-342900" algn="l" rtl="0">
              <a:lnSpc>
                <a:spcPct val="115000"/>
              </a:lnSpc>
              <a:spcBef>
                <a:spcPts val="0"/>
              </a:spcBef>
              <a:spcAft>
                <a:spcPts val="0"/>
              </a:spcAft>
              <a:buClr>
                <a:srgbClr val="000000"/>
              </a:buClr>
              <a:buSzPts val="1800"/>
              <a:buChar char="●"/>
            </a:pPr>
            <a:r>
              <a:rPr lang="en" sz="1800" b="1"/>
              <a:t>They can be clustered together on machines of different sizes.</a:t>
            </a:r>
            <a:endParaRPr sz="1800" b="1"/>
          </a:p>
          <a:p>
            <a:pPr marL="457200" lvl="0" indent="-342900" algn="l" rtl="0">
              <a:lnSpc>
                <a:spcPct val="115000"/>
              </a:lnSpc>
              <a:spcBef>
                <a:spcPts val="0"/>
              </a:spcBef>
              <a:spcAft>
                <a:spcPts val="0"/>
              </a:spcAft>
              <a:buClr>
                <a:srgbClr val="000000"/>
              </a:buClr>
              <a:buSzPts val="1800"/>
              <a:buChar char="●"/>
            </a:pPr>
            <a:endParaRPr sz="1800"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5b256732eb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g25b256732eb_0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Simplifying configuration: Straightaway Jenkins can be run by providing parameters</a:t>
            </a:r>
            <a:endParaRPr/>
          </a:p>
          <a:p>
            <a:pPr marL="457200" lvl="0" indent="-298450" algn="l" rtl="0">
              <a:lnSpc>
                <a:spcPct val="100000"/>
              </a:lnSpc>
              <a:spcBef>
                <a:spcPts val="0"/>
              </a:spcBef>
              <a:spcAft>
                <a:spcPts val="0"/>
              </a:spcAft>
              <a:buSzPts val="1100"/>
              <a:buChar char="-"/>
            </a:pPr>
            <a:r>
              <a:rPr lang="en"/>
              <a:t>Developer productivity: Backend Frontend team</a:t>
            </a:r>
            <a:endParaRPr/>
          </a:p>
          <a:p>
            <a:pPr marL="457200" lvl="0" indent="-298450" algn="l" rtl="0">
              <a:lnSpc>
                <a:spcPct val="100000"/>
              </a:lnSpc>
              <a:spcBef>
                <a:spcPts val="0"/>
              </a:spcBef>
              <a:spcAft>
                <a:spcPts val="0"/>
              </a:spcAft>
              <a:buSzPts val="1100"/>
              <a:buChar char="-"/>
            </a:pPr>
            <a:r>
              <a:rPr lang="en"/>
              <a:t>Server Consolidation: Ideal practice before container was 1 server 1 app because they interfere with each other, now with containers you can have multiple app’s without interfering or impacting each other. </a:t>
            </a:r>
            <a:endParaRPr/>
          </a:p>
          <a:p>
            <a:pPr marL="457200" lvl="0" indent="-298450" algn="l" rtl="0">
              <a:lnSpc>
                <a:spcPct val="100000"/>
              </a:lnSpc>
              <a:spcBef>
                <a:spcPts val="0"/>
              </a:spcBef>
              <a:spcAft>
                <a:spcPts val="0"/>
              </a:spcAft>
              <a:buSzPts val="1100"/>
              <a:buChar char="-"/>
            </a:pPr>
            <a:r>
              <a:rPr lang="en"/>
              <a:t>Multi Tenancy:  Drone.io, CircleCI</a:t>
            </a:r>
            <a:endParaRPr/>
          </a:p>
          <a:p>
            <a:pPr marL="457200" lvl="0" indent="-298450" algn="l" rtl="0">
              <a:lnSpc>
                <a:spcPct val="100000"/>
              </a:lnSpc>
              <a:spcBef>
                <a:spcPts val="0"/>
              </a:spcBef>
              <a:spcAft>
                <a:spcPts val="0"/>
              </a:spcAft>
              <a:buSzPts val="1100"/>
              <a:buChar char="-"/>
            </a:pPr>
            <a:r>
              <a:rPr lang="en"/>
              <a:t>Code Pipeline: instead of talking in terms application artifacts we will ship complete runtime(app, infra)</a:t>
            </a:r>
            <a:endParaRPr/>
          </a:p>
          <a:p>
            <a:pPr marL="457200" lvl="0" indent="-298450" algn="l" rtl="0">
              <a:lnSpc>
                <a:spcPct val="100000"/>
              </a:lnSpc>
              <a:spcBef>
                <a:spcPts val="0"/>
              </a:spcBef>
              <a:spcAft>
                <a:spcPts val="0"/>
              </a:spcAft>
              <a:buSzPts val="1100"/>
              <a:buChar char="-"/>
            </a:pPr>
            <a:r>
              <a:rPr lang="en"/>
              <a:t>App isolation: Mongo(eat up memory: separate system)</a:t>
            </a:r>
            <a:endParaRPr/>
          </a:p>
          <a:p>
            <a:pPr marL="457200" lvl="0" indent="-298450" algn="l" rtl="0">
              <a:lnSpc>
                <a:spcPct val="100000"/>
              </a:lnSpc>
              <a:spcBef>
                <a:spcPts val="0"/>
              </a:spcBef>
              <a:spcAft>
                <a:spcPts val="0"/>
              </a:spcAft>
              <a:buSzPts val="1100"/>
              <a:buChar char="-"/>
            </a:pPr>
            <a:r>
              <a:rPr lang="en"/>
              <a:t>Debugging capabilities: Closely related to microservices concepts </a:t>
            </a:r>
            <a:endParaRPr/>
          </a:p>
          <a:p>
            <a:pPr marL="457200" lvl="0" indent="-298450" algn="l" rtl="0">
              <a:lnSpc>
                <a:spcPct val="100000"/>
              </a:lnSpc>
              <a:spcBef>
                <a:spcPts val="0"/>
              </a:spcBef>
              <a:spcAft>
                <a:spcPts val="0"/>
              </a:spcAft>
              <a:buSzPts val="1100"/>
              <a:buChar char="-"/>
            </a:pPr>
            <a:r>
              <a:rPr lang="en"/>
              <a:t>Rapid Deployment: build once run anywhere philosophy, environmental issues, POC’s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5b256732eb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25b256732eb_0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5b50bb0352_0_1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g25b50bb0352_0_10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5b256732eb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8" name="Google Shape;818;g25b256732eb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5b256732e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g25b256732eb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a50712621_0_6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01" name="Google Shape;101;g25a50712621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5b256732eb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g25b256732eb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5b256732e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g25b256732eb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5b256732eb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g25b256732eb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5b256732eb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g25b256732eb_0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5b256732eb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25b256732eb_0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37d47ec386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Google Shape;916;g237d47ec386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25b256732eb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5" name="Google Shape;945;g25b256732eb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Clr>
                <a:schemeClr val="dk1"/>
              </a:buClr>
              <a:buSzPts val="1700"/>
              <a:buFont typeface="Comfortaa"/>
              <a:buChar char="●"/>
            </a:pPr>
            <a:r>
              <a:rPr lang="en" sz="1700" b="1">
                <a:solidFill>
                  <a:schemeClr val="dk1"/>
                </a:solidFill>
                <a:latin typeface="Comfortaa"/>
                <a:ea typeface="Comfortaa"/>
                <a:cs typeface="Comfortaa"/>
                <a:sym typeface="Comfortaa"/>
              </a:rPr>
              <a:t>There are two ways to create an image in Docker:</a:t>
            </a:r>
            <a:endParaRPr sz="1700" b="1">
              <a:solidFill>
                <a:schemeClr val="dk1"/>
              </a:solidFill>
              <a:latin typeface="Comfortaa"/>
              <a:ea typeface="Comfortaa"/>
              <a:cs typeface="Comfortaa"/>
              <a:sym typeface="Comfortaa"/>
            </a:endParaRPr>
          </a:p>
          <a:p>
            <a:pPr marL="914400" lvl="1" indent="-336550" algn="l" rtl="0">
              <a:lnSpc>
                <a:spcPct val="100000"/>
              </a:lnSpc>
              <a:spcBef>
                <a:spcPts val="0"/>
              </a:spcBef>
              <a:spcAft>
                <a:spcPts val="0"/>
              </a:spcAft>
              <a:buClr>
                <a:schemeClr val="dk1"/>
              </a:buClr>
              <a:buSzPts val="1700"/>
              <a:buFont typeface="Comfortaa"/>
              <a:buChar char="○"/>
            </a:pPr>
            <a:r>
              <a:rPr lang="en" sz="1700" b="1">
                <a:solidFill>
                  <a:schemeClr val="dk1"/>
                </a:solidFill>
                <a:latin typeface="Comfortaa"/>
                <a:ea typeface="Comfortaa"/>
                <a:cs typeface="Comfortaa"/>
                <a:sym typeface="Comfortaa"/>
              </a:rPr>
              <a:t>With a Dockerfile</a:t>
            </a:r>
            <a:endParaRPr sz="1700" b="1">
              <a:solidFill>
                <a:schemeClr val="dk1"/>
              </a:solidFill>
              <a:latin typeface="Comfortaa"/>
              <a:ea typeface="Comfortaa"/>
              <a:cs typeface="Comfortaa"/>
              <a:sym typeface="Comfortaa"/>
            </a:endParaRPr>
          </a:p>
          <a:p>
            <a:pPr marL="914400" lvl="1" indent="-336550" algn="l" rtl="0">
              <a:lnSpc>
                <a:spcPct val="100000"/>
              </a:lnSpc>
              <a:spcBef>
                <a:spcPts val="0"/>
              </a:spcBef>
              <a:spcAft>
                <a:spcPts val="0"/>
              </a:spcAft>
              <a:buClr>
                <a:schemeClr val="dk1"/>
              </a:buClr>
              <a:buSzPts val="1700"/>
              <a:buFont typeface="Comfortaa"/>
              <a:buChar char="○"/>
            </a:pPr>
            <a:r>
              <a:rPr lang="en" sz="1700" b="1">
                <a:solidFill>
                  <a:schemeClr val="dk1"/>
                </a:solidFill>
                <a:latin typeface="Comfortaa"/>
                <a:ea typeface="Comfortaa"/>
                <a:cs typeface="Comfortaa"/>
                <a:sym typeface="Comfortaa"/>
              </a:rPr>
              <a:t>From an existing container</a:t>
            </a:r>
            <a:endParaRPr sz="1700" b="1">
              <a:solidFill>
                <a:schemeClr val="dk1"/>
              </a:solidFill>
              <a:latin typeface="Comfortaa"/>
              <a:ea typeface="Comfortaa"/>
              <a:cs typeface="Comfortaa"/>
              <a:sym typeface="Comfortaa"/>
            </a:endParaRPr>
          </a:p>
          <a:p>
            <a:pPr marL="457200" lvl="0" indent="-336550" algn="l" rtl="0">
              <a:lnSpc>
                <a:spcPct val="100000"/>
              </a:lnSpc>
              <a:spcBef>
                <a:spcPts val="0"/>
              </a:spcBef>
              <a:spcAft>
                <a:spcPts val="0"/>
              </a:spcAft>
              <a:buClr>
                <a:schemeClr val="dk1"/>
              </a:buClr>
              <a:buSzPts val="1700"/>
              <a:buFont typeface="Comfortaa"/>
              <a:buChar char="●"/>
            </a:pPr>
            <a:r>
              <a:rPr lang="en" sz="1700" b="1">
                <a:solidFill>
                  <a:schemeClr val="dk1"/>
                </a:solidFill>
                <a:latin typeface="Comfortaa"/>
                <a:ea typeface="Comfortaa"/>
                <a:cs typeface="Comfortaa"/>
                <a:sym typeface="Comfortaa"/>
              </a:rPr>
              <a:t>A Dockerfile is an example of infrastructure as code. It represents a repeatable build of your Docker image. It can be stored in your code repo, versioned, and reviewed.</a:t>
            </a:r>
            <a:endParaRPr sz="1700" b="1">
              <a:solidFill>
                <a:schemeClr val="dk1"/>
              </a:solidFill>
              <a:latin typeface="Comfortaa"/>
              <a:ea typeface="Comfortaa"/>
              <a:cs typeface="Comfortaa"/>
              <a:sym typeface="Comfortaa"/>
            </a:endParaRPr>
          </a:p>
          <a:p>
            <a:pPr marL="457200" lvl="0" indent="-336550" algn="l" rtl="0">
              <a:lnSpc>
                <a:spcPct val="100000"/>
              </a:lnSpc>
              <a:spcBef>
                <a:spcPts val="0"/>
              </a:spcBef>
              <a:spcAft>
                <a:spcPts val="0"/>
              </a:spcAft>
              <a:buClr>
                <a:schemeClr val="dk1"/>
              </a:buClr>
              <a:buSzPts val="1700"/>
              <a:buFont typeface="Comfortaa"/>
              <a:buChar char="●"/>
            </a:pPr>
            <a:r>
              <a:rPr lang="en" sz="1700" b="1">
                <a:solidFill>
                  <a:schemeClr val="dk1"/>
                </a:solidFill>
                <a:latin typeface="Comfortaa"/>
                <a:ea typeface="Comfortaa"/>
                <a:cs typeface="Comfortaa"/>
                <a:sym typeface="Comfortaa"/>
              </a:rPr>
              <a:t>Dockerfile is the preferred way to build images. You should have a good reason to do it the other way.</a:t>
            </a:r>
            <a:endParaRPr sz="1700" b="1">
              <a:solidFill>
                <a:schemeClr val="dk1"/>
              </a:solidFill>
              <a:latin typeface="Comfortaa"/>
              <a:ea typeface="Comfortaa"/>
              <a:cs typeface="Comfortaa"/>
              <a:sym typeface="Comfortaa"/>
            </a:endParaRPr>
          </a:p>
          <a:p>
            <a:pPr marL="457200" lvl="0" indent="-336550" algn="l" rtl="0">
              <a:lnSpc>
                <a:spcPct val="100000"/>
              </a:lnSpc>
              <a:spcBef>
                <a:spcPts val="0"/>
              </a:spcBef>
              <a:spcAft>
                <a:spcPts val="0"/>
              </a:spcAft>
              <a:buClr>
                <a:schemeClr val="dk1"/>
              </a:buClr>
              <a:buSzPts val="1700"/>
              <a:buFont typeface="Comfortaa"/>
              <a:buChar char="●"/>
            </a:pPr>
            <a:r>
              <a:rPr lang="en" sz="1700" b="1">
                <a:solidFill>
                  <a:schemeClr val="dk1"/>
                </a:solidFill>
                <a:latin typeface="Comfortaa"/>
                <a:ea typeface="Comfortaa"/>
                <a:cs typeface="Comfortaa"/>
                <a:sym typeface="Comfortaa"/>
              </a:rPr>
              <a:t>A Dockerfile is a text file that has a series of instructions on how to build your image. </a:t>
            </a:r>
            <a:endParaRPr sz="1700" b="1">
              <a:solidFill>
                <a:schemeClr val="dk1"/>
              </a:solidFill>
              <a:latin typeface="Comfortaa"/>
              <a:ea typeface="Comfortaa"/>
              <a:cs typeface="Comfortaa"/>
              <a:sym typeface="Comfortaa"/>
            </a:endParaRPr>
          </a:p>
          <a:p>
            <a:pPr marL="457200" lvl="0" indent="-336550" algn="l" rtl="0">
              <a:lnSpc>
                <a:spcPct val="100000"/>
              </a:lnSpc>
              <a:spcBef>
                <a:spcPts val="0"/>
              </a:spcBef>
              <a:spcAft>
                <a:spcPts val="0"/>
              </a:spcAft>
              <a:buClr>
                <a:schemeClr val="dk1"/>
              </a:buClr>
              <a:buSzPts val="1700"/>
              <a:buFont typeface="Comfortaa"/>
              <a:buChar char="●"/>
            </a:pPr>
            <a:r>
              <a:rPr lang="en" sz="1700" b="1">
                <a:solidFill>
                  <a:schemeClr val="dk1"/>
                </a:solidFill>
                <a:latin typeface="Comfortaa"/>
                <a:ea typeface="Comfortaa"/>
                <a:cs typeface="Comfortaa"/>
                <a:sym typeface="Comfortaa"/>
              </a:rPr>
              <a:t>Every line in a Dockerfile builds a new layer in your image.</a:t>
            </a:r>
            <a:endParaRPr sz="1700" b="1">
              <a:solidFill>
                <a:schemeClr val="dk1"/>
              </a:solidFill>
              <a:latin typeface="Comfortaa"/>
              <a:ea typeface="Comfortaa"/>
              <a:cs typeface="Comfortaa"/>
              <a:sym typeface="Comfortaa"/>
            </a:endParaRPr>
          </a:p>
          <a:p>
            <a:pPr marL="457200" lvl="0" indent="-336550" algn="l" rtl="0">
              <a:lnSpc>
                <a:spcPct val="100000"/>
              </a:lnSpc>
              <a:spcBef>
                <a:spcPts val="0"/>
              </a:spcBef>
              <a:spcAft>
                <a:spcPts val="0"/>
              </a:spcAft>
              <a:buClr>
                <a:schemeClr val="dk1"/>
              </a:buClr>
              <a:buSzPts val="1700"/>
              <a:buFont typeface="Comfortaa"/>
              <a:buChar char="●"/>
            </a:pPr>
            <a:r>
              <a:rPr lang="en" sz="1700" b="1">
                <a:solidFill>
                  <a:schemeClr val="dk1"/>
                </a:solidFill>
                <a:latin typeface="Comfortaa"/>
                <a:ea typeface="Comfortaa"/>
                <a:cs typeface="Comfortaa"/>
                <a:sym typeface="Comfortaa"/>
              </a:rPr>
              <a:t>Commands are run from top to bottom, and each is independent from others and run from the directory where the Dockerfile is located.</a:t>
            </a:r>
            <a:endParaRPr sz="1700" b="1">
              <a:solidFill>
                <a:schemeClr val="dk1"/>
              </a:solidFill>
              <a:latin typeface="Comfortaa"/>
              <a:ea typeface="Comfortaa"/>
              <a:cs typeface="Comfortaa"/>
              <a:sym typeface="Comfortaa"/>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5b256732eb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g25b256732eb_0_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25b256732eb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8" name="Google Shape;968;g25b256732eb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37d47ec386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37d47ec386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r>
              <a:rPr lang="en"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5a50712621_0_6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12" name="Google Shape;112;g25a50712621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37d47ec386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4" name="Google Shape;984;g237d47ec386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37d47ec386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4" name="Google Shape;1004;g237d47ec386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37d47ec386_0_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1" name="Google Shape;1041;g237d47ec386_0_6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37d47eca0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7" name="Google Shape;1047;g237d47eca0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237d47eca0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237d47eca0f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237d47eca0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4" name="Google Shape;1074;g237d47eca0f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37d47eca0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8" name="Google Shape;1088;g237d47eca0f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237d47eca0f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8" name="Google Shape;1098;g237d47eca0f_0_6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237d47eca0f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7" name="Google Shape;1107;g237d47eca0f_0_6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37d47eca0f_0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3" name="Google Shape;1133;g237d47eca0f_0_6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a50712621_0_9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65" name="Google Shape;165;g25a50712621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37d47eca0f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9" name="Google Shape;1139;g237d47eca0f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237d47eca0f_0_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9" name="Google Shape;1149;g237d47eca0f_0_6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Is it challenging to host a LAMP based application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37d47eca0f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37d47eca0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r>
              <a:rPr lang="en"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237d47eca0f_0_6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168" name="Google Shape;1168;g237d47eca0f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25a50712621_0_6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230" name="Google Shape;1230;g25a50712621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5c19d12d86_0_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238" name="Google Shape;1238;g25c19d12d8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25c19d12d86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248" name="Google Shape;1248;g25c19d12d8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25c19d12d86_0_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256" name="Google Shape;1256;g25c19d12d86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5c19d12d86_0_10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263" name="Google Shape;1263;g25c19d12d8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25c19d12d86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25c19d12d8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r>
              <a:rPr lang="en"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a50712621_0_7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270" name="Google Shape;270;g25a50712621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25c19d12d86_0_1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308" name="Google Shape;1308;g25c19d12d86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25c19d12d86_0_1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1317" name="Google Shape;1317;g25c19d12d86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5c19d12d86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5c19d12d8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5b256732eb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5b256732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a50712621_0_9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494" name="Google Shape;494;g25a50712621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5a50712621_0_10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508" name="Google Shape;508;g25a50712621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grpSp>
        <p:nvGrpSpPr>
          <p:cNvPr id="11" name="Google Shape;11;p2"/>
          <p:cNvGrpSpPr/>
          <p:nvPr/>
        </p:nvGrpSpPr>
        <p:grpSpPr>
          <a:xfrm>
            <a:off x="4870457" y="830750"/>
            <a:ext cx="4589517" cy="4887577"/>
            <a:chOff x="3458353" y="512653"/>
            <a:chExt cx="5769348" cy="5951750"/>
          </a:xfrm>
        </p:grpSpPr>
        <p:pic>
          <p:nvPicPr>
            <p:cNvPr id="12" name="Google Shape;12;p2"/>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13" name="Google Shape;13;p2"/>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14" name="Google Shape;14;p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
          <p:cNvPicPr preferRelativeResize="0"/>
          <p:nvPr/>
        </p:nvPicPr>
        <p:blipFill rotWithShape="1">
          <a:blip r:embed="rId3">
            <a:alphaModFix/>
          </a:blip>
          <a:srcRect/>
          <a:stretch/>
        </p:blipFill>
        <p:spPr>
          <a:xfrm>
            <a:off x="9533954" y="4458500"/>
            <a:ext cx="1338247" cy="290925"/>
          </a:xfrm>
          <a:prstGeom prst="rect">
            <a:avLst/>
          </a:prstGeom>
          <a:noFill/>
          <a:ln>
            <a:noFill/>
          </a:ln>
        </p:spPr>
      </p:pic>
      <p:sp>
        <p:nvSpPr>
          <p:cNvPr id="18" name="Google Shape;1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bg>
      <p:bgPr>
        <a:solidFill>
          <a:srgbClr val="FFFFFF"/>
        </a:solidFill>
        <a:effectLst/>
      </p:bgPr>
    </p:bg>
    <p:spTree>
      <p:nvGrpSpPr>
        <p:cNvPr id="1" name="Shape 68"/>
        <p:cNvGrpSpPr/>
        <p:nvPr/>
      </p:nvGrpSpPr>
      <p:grpSpPr>
        <a:xfrm>
          <a:off x="0" y="0"/>
          <a:ext cx="0" cy="0"/>
          <a:chOff x="0" y="0"/>
          <a:chExt cx="0" cy="0"/>
        </a:xfrm>
      </p:grpSpPr>
      <p:sp>
        <p:nvSpPr>
          <p:cNvPr id="69" name="Google Shape;69;p11"/>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71" name="Google Shape;71;p1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marL="914400" lvl="1"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marL="1371600" lvl="2"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marL="1828800" lvl="3"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marL="2286000" lvl="4"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marL="2743200" lvl="5" indent="-304800" algn="l" rtl="0">
              <a:lnSpc>
                <a:spcPct val="90000"/>
              </a:lnSpc>
              <a:spcBef>
                <a:spcPts val="500"/>
              </a:spcBef>
              <a:spcAft>
                <a:spcPts val="0"/>
              </a:spcAft>
              <a:buClr>
                <a:srgbClr val="000000"/>
              </a:buClr>
              <a:buSzPts val="1200"/>
              <a:buChar char="•"/>
              <a:defRPr sz="1200">
                <a:solidFill>
                  <a:srgbClr val="000000"/>
                </a:solidFill>
              </a:defRPr>
            </a:lvl6pPr>
            <a:lvl7pPr marL="3200400" lvl="6" indent="-304800" algn="l" rtl="0">
              <a:lnSpc>
                <a:spcPct val="90000"/>
              </a:lnSpc>
              <a:spcBef>
                <a:spcPts val="500"/>
              </a:spcBef>
              <a:spcAft>
                <a:spcPts val="0"/>
              </a:spcAft>
              <a:buClr>
                <a:srgbClr val="000000"/>
              </a:buClr>
              <a:buSzPts val="1200"/>
              <a:buChar char="•"/>
              <a:defRPr sz="1200">
                <a:solidFill>
                  <a:srgbClr val="000000"/>
                </a:solidFill>
              </a:defRPr>
            </a:lvl7pPr>
            <a:lvl8pPr marL="3657600" lvl="7" indent="-304800" algn="l" rtl="0">
              <a:lnSpc>
                <a:spcPct val="90000"/>
              </a:lnSpc>
              <a:spcBef>
                <a:spcPts val="500"/>
              </a:spcBef>
              <a:spcAft>
                <a:spcPts val="0"/>
              </a:spcAft>
              <a:buClr>
                <a:srgbClr val="000000"/>
              </a:buClr>
              <a:buSzPts val="1200"/>
              <a:buChar char="•"/>
              <a:defRPr sz="1200">
                <a:solidFill>
                  <a:srgbClr val="000000"/>
                </a:solidFill>
              </a:defRPr>
            </a:lvl8pPr>
            <a:lvl9pPr marL="4114800" lvl="8" indent="-304800" algn="l" rtl="0">
              <a:lnSpc>
                <a:spcPct val="90000"/>
              </a:lnSpc>
              <a:spcBef>
                <a:spcPts val="500"/>
              </a:spcBef>
              <a:spcAft>
                <a:spcPts val="0"/>
              </a:spcAft>
              <a:buClr>
                <a:srgbClr val="000000"/>
              </a:buClr>
              <a:buSzPts val="1200"/>
              <a:buChar char="•"/>
              <a:defRPr sz="1200">
                <a:solidFill>
                  <a:srgbClr val="000000"/>
                </a:solidFill>
              </a:defRPr>
            </a:lvl9pPr>
          </a:lstStyle>
          <a:p>
            <a:endParaRPr/>
          </a:p>
        </p:txBody>
      </p:sp>
      <p:sp>
        <p:nvSpPr>
          <p:cNvPr id="72" name="Google Shape;72;p1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700"/>
              <a:buNone/>
              <a:defRPr/>
            </a:lvl2pPr>
            <a:lvl3pPr lvl="2" algn="ctr" rtl="0">
              <a:lnSpc>
                <a:spcPct val="100000"/>
              </a:lnSpc>
              <a:spcBef>
                <a:spcPts val="0"/>
              </a:spcBef>
              <a:spcAft>
                <a:spcPts val="0"/>
              </a:spcAft>
              <a:buSzPts val="2700"/>
              <a:buNone/>
              <a:defRPr/>
            </a:lvl3pPr>
            <a:lvl4pPr lvl="3" algn="ctr" rtl="0">
              <a:lnSpc>
                <a:spcPct val="100000"/>
              </a:lnSpc>
              <a:spcBef>
                <a:spcPts val="0"/>
              </a:spcBef>
              <a:spcAft>
                <a:spcPts val="0"/>
              </a:spcAft>
              <a:buSzPts val="2700"/>
              <a:buNone/>
              <a:defRPr/>
            </a:lvl4pPr>
            <a:lvl5pPr lvl="4" algn="ctr" rtl="0">
              <a:lnSpc>
                <a:spcPct val="100000"/>
              </a:lnSpc>
              <a:spcBef>
                <a:spcPts val="0"/>
              </a:spcBef>
              <a:spcAft>
                <a:spcPts val="0"/>
              </a:spcAft>
              <a:buSzPts val="2700"/>
              <a:buNone/>
              <a:defRPr/>
            </a:lvl5pPr>
            <a:lvl6pPr lvl="5" algn="ctr" rtl="0">
              <a:lnSpc>
                <a:spcPct val="100000"/>
              </a:lnSpc>
              <a:spcBef>
                <a:spcPts val="0"/>
              </a:spcBef>
              <a:spcAft>
                <a:spcPts val="0"/>
              </a:spcAft>
              <a:buSzPts val="1900"/>
              <a:buNone/>
              <a:defRPr/>
            </a:lvl6pPr>
            <a:lvl7pPr lvl="6" algn="ctr" rtl="0">
              <a:lnSpc>
                <a:spcPct val="100000"/>
              </a:lnSpc>
              <a:spcBef>
                <a:spcPts val="0"/>
              </a:spcBef>
              <a:spcAft>
                <a:spcPts val="0"/>
              </a:spcAft>
              <a:buSzPts val="2700"/>
              <a:buNone/>
              <a:defRPr/>
            </a:lvl7pPr>
            <a:lvl8pPr lvl="7" algn="ctr" rtl="0">
              <a:lnSpc>
                <a:spcPct val="100000"/>
              </a:lnSpc>
              <a:spcBef>
                <a:spcPts val="0"/>
              </a:spcBef>
              <a:spcAft>
                <a:spcPts val="0"/>
              </a:spcAft>
              <a:buSzPts val="2700"/>
              <a:buNone/>
              <a:defRPr/>
            </a:lvl8pPr>
            <a:lvl9pPr lvl="8" algn="ctr" rtl="0">
              <a:lnSpc>
                <a:spcPct val="100000"/>
              </a:lnSpc>
              <a:spcBef>
                <a:spcPts val="0"/>
              </a:spcBef>
              <a:spcAft>
                <a:spcPts val="0"/>
              </a:spcAft>
              <a:buSzPts val="2700"/>
              <a:buNone/>
              <a:defRPr/>
            </a:lvl9pPr>
          </a:lstStyle>
          <a:p>
            <a:endParaRPr/>
          </a:p>
        </p:txBody>
      </p:sp>
      <p:sp>
        <p:nvSpPr>
          <p:cNvPr id="73" name="Google Shape;73;p11"/>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1"/>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1"/>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1"/>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12"/>
          <p:cNvSpPr txBox="1">
            <a:spLocks noGrp="1"/>
          </p:cNvSpPr>
          <p:nvPr>
            <p:ph type="dt" idx="10"/>
          </p:nvPr>
        </p:nvSpPr>
        <p:spPr>
          <a:xfrm>
            <a:off x="609600" y="3513534"/>
            <a:ext cx="2844900" cy="267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4165600" y="3513534"/>
            <a:ext cx="3860700" cy="267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8737600" y="3513534"/>
            <a:ext cx="2844900" cy="267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300">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kills content slide 1 1 1">
  <p:cSld name="TITLE_2_1_1_3_1">
    <p:bg>
      <p:bgPr>
        <a:solidFill>
          <a:schemeClr val="lt1"/>
        </a:soli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3" name="Google Shape;83;p1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7" name="Google Shape;87;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1" name="Google Shape;21;p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25" name="Google Shape;25;p3"/>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26" name="Google Shape;26;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column 2 2">
  <p:cSld name="TITLE_2_1_1_2_2_2">
    <p:bg>
      <p:bgPr>
        <a:solidFill>
          <a:srgbClr val="000000"/>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9" name="Google Shape;29;p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33" name="Google Shape;33;p4"/>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34" name="Google Shape;34;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9" name="Google Shape;39;p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1500"/>
              <a:buNone/>
              <a:defRPr>
                <a:solidFill>
                  <a:schemeClr val="dk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43" name="Google Shape;43;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lnSpc>
                <a:spcPct val="100000"/>
              </a:lnSpc>
              <a:spcBef>
                <a:spcPts val="0"/>
              </a:spcBef>
              <a:spcAft>
                <a:spcPts val="0"/>
              </a:spcAft>
              <a:buClr>
                <a:schemeClr val="dk1"/>
              </a:buClr>
              <a:buSzPts val="2400"/>
              <a:buNone/>
              <a:defRPr sz="2400">
                <a:solidFill>
                  <a:schemeClr val="dk1"/>
                </a:solidFill>
              </a:defRPr>
            </a:lvl2pPr>
            <a:lvl3pPr lvl="2" algn="l" rtl="0">
              <a:lnSpc>
                <a:spcPct val="100000"/>
              </a:lnSpc>
              <a:spcBef>
                <a:spcPts val="0"/>
              </a:spcBef>
              <a:spcAft>
                <a:spcPts val="0"/>
              </a:spcAft>
              <a:buClr>
                <a:schemeClr val="dk1"/>
              </a:buClr>
              <a:buSzPts val="2400"/>
              <a:buNone/>
              <a:defRPr sz="2400">
                <a:solidFill>
                  <a:schemeClr val="dk1"/>
                </a:solidFill>
              </a:defRPr>
            </a:lvl3pPr>
            <a:lvl4pPr lvl="3" algn="l" rtl="0">
              <a:lnSpc>
                <a:spcPct val="100000"/>
              </a:lnSpc>
              <a:spcBef>
                <a:spcPts val="0"/>
              </a:spcBef>
              <a:spcAft>
                <a:spcPts val="0"/>
              </a:spcAft>
              <a:buClr>
                <a:schemeClr val="dk1"/>
              </a:buClr>
              <a:buSzPts val="2400"/>
              <a:buNone/>
              <a:defRPr sz="2400">
                <a:solidFill>
                  <a:schemeClr val="dk1"/>
                </a:solidFill>
              </a:defRPr>
            </a:lvl4pPr>
            <a:lvl5pPr lvl="4" algn="l" rtl="0">
              <a:lnSpc>
                <a:spcPct val="100000"/>
              </a:lnSpc>
              <a:spcBef>
                <a:spcPts val="0"/>
              </a:spcBef>
              <a:spcAft>
                <a:spcPts val="0"/>
              </a:spcAft>
              <a:buClr>
                <a:schemeClr val="dk1"/>
              </a:buClr>
              <a:buSzPts val="2400"/>
              <a:buNone/>
              <a:defRPr sz="2400">
                <a:solidFill>
                  <a:schemeClr val="dk1"/>
                </a:solidFill>
              </a:defRPr>
            </a:lvl5pPr>
            <a:lvl6pPr lvl="5" algn="l" rtl="0">
              <a:lnSpc>
                <a:spcPct val="100000"/>
              </a:lnSpc>
              <a:spcBef>
                <a:spcPts val="0"/>
              </a:spcBef>
              <a:spcAft>
                <a:spcPts val="0"/>
              </a:spcAft>
              <a:buClr>
                <a:schemeClr val="dk1"/>
              </a:buClr>
              <a:buSzPts val="2400"/>
              <a:buNone/>
              <a:defRPr sz="2400">
                <a:solidFill>
                  <a:schemeClr val="dk1"/>
                </a:solidFill>
              </a:defRPr>
            </a:lvl6pPr>
            <a:lvl7pPr lvl="6" algn="l" rtl="0">
              <a:lnSpc>
                <a:spcPct val="100000"/>
              </a:lnSpc>
              <a:spcBef>
                <a:spcPts val="0"/>
              </a:spcBef>
              <a:spcAft>
                <a:spcPts val="0"/>
              </a:spcAft>
              <a:buClr>
                <a:schemeClr val="dk1"/>
              </a:buClr>
              <a:buSzPts val="2400"/>
              <a:buNone/>
              <a:defRPr sz="2400">
                <a:solidFill>
                  <a:schemeClr val="dk1"/>
                </a:solidFill>
              </a:defRPr>
            </a:lvl7pPr>
            <a:lvl8pPr lvl="7" algn="l" rtl="0">
              <a:lnSpc>
                <a:spcPct val="100000"/>
              </a:lnSpc>
              <a:spcBef>
                <a:spcPts val="0"/>
              </a:spcBef>
              <a:spcAft>
                <a:spcPts val="0"/>
              </a:spcAft>
              <a:buClr>
                <a:schemeClr val="dk1"/>
              </a:buClr>
              <a:buSzPts val="2400"/>
              <a:buNone/>
              <a:defRPr sz="2400">
                <a:solidFill>
                  <a:schemeClr val="dk1"/>
                </a:solidFill>
              </a:defRPr>
            </a:lvl8pPr>
            <a:lvl9pPr lvl="8" algn="l"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46" name="Google Shape;46;p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chemeClr val="dk1"/>
              </a:buClr>
              <a:buSzPts val="1500"/>
              <a:buNone/>
              <a:defRPr sz="1500">
                <a:solidFill>
                  <a:schemeClr val="dk1"/>
                </a:solidFill>
              </a:defRPr>
            </a:lvl1pPr>
            <a:lvl2pPr marL="914400" lvl="1" indent="-228600" algn="l" rtl="0">
              <a:lnSpc>
                <a:spcPct val="100000"/>
              </a:lnSpc>
              <a:spcBef>
                <a:spcPts val="0"/>
              </a:spcBef>
              <a:spcAft>
                <a:spcPts val="0"/>
              </a:spcAft>
              <a:buClr>
                <a:schemeClr val="dk1"/>
              </a:buClr>
              <a:buSzPts val="1500"/>
              <a:buNone/>
              <a:defRPr sz="1500">
                <a:solidFill>
                  <a:schemeClr val="dk1"/>
                </a:solidFill>
              </a:defRPr>
            </a:lvl2pPr>
            <a:lvl3pPr marL="1371600" lvl="2" indent="-228600" algn="l" rtl="0">
              <a:lnSpc>
                <a:spcPct val="100000"/>
              </a:lnSpc>
              <a:spcBef>
                <a:spcPts val="0"/>
              </a:spcBef>
              <a:spcAft>
                <a:spcPts val="0"/>
              </a:spcAft>
              <a:buClr>
                <a:schemeClr val="dk1"/>
              </a:buClr>
              <a:buSzPts val="1500"/>
              <a:buNone/>
              <a:defRPr sz="1500">
                <a:solidFill>
                  <a:schemeClr val="dk1"/>
                </a:solidFill>
              </a:defRPr>
            </a:lvl3pPr>
            <a:lvl4pPr marL="1828800" lvl="3" indent="-228600" algn="l" rtl="0">
              <a:lnSpc>
                <a:spcPct val="100000"/>
              </a:lnSpc>
              <a:spcBef>
                <a:spcPts val="0"/>
              </a:spcBef>
              <a:spcAft>
                <a:spcPts val="0"/>
              </a:spcAft>
              <a:buClr>
                <a:schemeClr val="dk1"/>
              </a:buClr>
              <a:buSzPts val="1500"/>
              <a:buNone/>
              <a:defRPr sz="1500">
                <a:solidFill>
                  <a:schemeClr val="dk1"/>
                </a:solidFill>
              </a:defRPr>
            </a:lvl4pPr>
            <a:lvl5pPr marL="2286000" lvl="4" indent="-228600" algn="l" rtl="0">
              <a:lnSpc>
                <a:spcPct val="100000"/>
              </a:lnSpc>
              <a:spcBef>
                <a:spcPts val="0"/>
              </a:spcBef>
              <a:spcAft>
                <a:spcPts val="0"/>
              </a:spcAft>
              <a:buClr>
                <a:schemeClr val="dk1"/>
              </a:buClr>
              <a:buSzPts val="1500"/>
              <a:buNone/>
              <a:defRPr sz="1500">
                <a:solidFill>
                  <a:schemeClr val="dk1"/>
                </a:solidFill>
              </a:defRPr>
            </a:lvl5pPr>
            <a:lvl6pPr marL="2743200" lvl="5" indent="-323850" algn="l" rtl="0">
              <a:lnSpc>
                <a:spcPct val="100000"/>
              </a:lnSpc>
              <a:spcBef>
                <a:spcPts val="0"/>
              </a:spcBef>
              <a:spcAft>
                <a:spcPts val="0"/>
              </a:spcAft>
              <a:buClr>
                <a:schemeClr val="dk1"/>
              </a:buClr>
              <a:buSzPts val="1500"/>
              <a:buChar char="•"/>
              <a:defRPr sz="1500">
                <a:solidFill>
                  <a:schemeClr val="dk1"/>
                </a:solidFill>
              </a:defRPr>
            </a:lvl6pPr>
            <a:lvl7pPr marL="3200400" lvl="6" indent="-323850" algn="l" rtl="0">
              <a:lnSpc>
                <a:spcPct val="100000"/>
              </a:lnSpc>
              <a:spcBef>
                <a:spcPts val="0"/>
              </a:spcBef>
              <a:spcAft>
                <a:spcPts val="0"/>
              </a:spcAft>
              <a:buClr>
                <a:schemeClr val="dk1"/>
              </a:buClr>
              <a:buSzPts val="1500"/>
              <a:buChar char="•"/>
              <a:defRPr sz="1500">
                <a:solidFill>
                  <a:schemeClr val="dk1"/>
                </a:solidFill>
              </a:defRPr>
            </a:lvl7pPr>
            <a:lvl8pPr marL="3657600" lvl="7" indent="-323850" algn="l" rtl="0">
              <a:lnSpc>
                <a:spcPct val="100000"/>
              </a:lnSpc>
              <a:spcBef>
                <a:spcPts val="0"/>
              </a:spcBef>
              <a:spcAft>
                <a:spcPts val="0"/>
              </a:spcAft>
              <a:buClr>
                <a:schemeClr val="dk1"/>
              </a:buClr>
              <a:buSzPts val="1500"/>
              <a:buChar char="•"/>
              <a:defRPr sz="1500">
                <a:solidFill>
                  <a:schemeClr val="dk1"/>
                </a:solidFill>
              </a:defRPr>
            </a:lvl8pPr>
            <a:lvl9pPr marL="4114800" lvl="8" indent="-323850" algn="l" rtl="0">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50" name="Google Shape;50;p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chemeClr val="dk1"/>
              </a:buClr>
              <a:buSzPts val="1500"/>
              <a:buNone/>
              <a:defRPr sz="1500">
                <a:solidFill>
                  <a:schemeClr val="dk1"/>
                </a:solidFill>
              </a:defRPr>
            </a:lvl1pPr>
            <a:lvl2pPr marL="914400" lvl="1" indent="-228600" algn="l" rtl="0">
              <a:lnSpc>
                <a:spcPct val="100000"/>
              </a:lnSpc>
              <a:spcBef>
                <a:spcPts val="0"/>
              </a:spcBef>
              <a:spcAft>
                <a:spcPts val="0"/>
              </a:spcAft>
              <a:buClr>
                <a:schemeClr val="dk1"/>
              </a:buClr>
              <a:buSzPts val="1500"/>
              <a:buNone/>
              <a:defRPr sz="1500">
                <a:solidFill>
                  <a:schemeClr val="dk1"/>
                </a:solidFill>
              </a:defRPr>
            </a:lvl2pPr>
            <a:lvl3pPr marL="1371600" lvl="2" indent="-228600" algn="l" rtl="0">
              <a:lnSpc>
                <a:spcPct val="100000"/>
              </a:lnSpc>
              <a:spcBef>
                <a:spcPts val="0"/>
              </a:spcBef>
              <a:spcAft>
                <a:spcPts val="0"/>
              </a:spcAft>
              <a:buClr>
                <a:schemeClr val="dk1"/>
              </a:buClr>
              <a:buSzPts val="1500"/>
              <a:buNone/>
              <a:defRPr sz="1500">
                <a:solidFill>
                  <a:schemeClr val="dk1"/>
                </a:solidFill>
              </a:defRPr>
            </a:lvl3pPr>
            <a:lvl4pPr marL="1828800" lvl="3" indent="-228600" algn="l" rtl="0">
              <a:lnSpc>
                <a:spcPct val="100000"/>
              </a:lnSpc>
              <a:spcBef>
                <a:spcPts val="0"/>
              </a:spcBef>
              <a:spcAft>
                <a:spcPts val="0"/>
              </a:spcAft>
              <a:buClr>
                <a:schemeClr val="dk1"/>
              </a:buClr>
              <a:buSzPts val="1500"/>
              <a:buNone/>
              <a:defRPr sz="1500">
                <a:solidFill>
                  <a:schemeClr val="dk1"/>
                </a:solidFill>
              </a:defRPr>
            </a:lvl4pPr>
            <a:lvl5pPr marL="2286000" lvl="4" indent="-228600" algn="l" rtl="0">
              <a:lnSpc>
                <a:spcPct val="100000"/>
              </a:lnSpc>
              <a:spcBef>
                <a:spcPts val="0"/>
              </a:spcBef>
              <a:spcAft>
                <a:spcPts val="0"/>
              </a:spcAft>
              <a:buClr>
                <a:schemeClr val="dk1"/>
              </a:buClr>
              <a:buSzPts val="1500"/>
              <a:buNone/>
              <a:defRPr sz="1500">
                <a:solidFill>
                  <a:schemeClr val="dk1"/>
                </a:solidFill>
              </a:defRPr>
            </a:lvl5pPr>
            <a:lvl6pPr marL="2743200" lvl="5" indent="-323850" algn="l" rtl="0">
              <a:lnSpc>
                <a:spcPct val="100000"/>
              </a:lnSpc>
              <a:spcBef>
                <a:spcPts val="0"/>
              </a:spcBef>
              <a:spcAft>
                <a:spcPts val="0"/>
              </a:spcAft>
              <a:buClr>
                <a:schemeClr val="dk1"/>
              </a:buClr>
              <a:buSzPts val="1500"/>
              <a:buChar char="•"/>
              <a:defRPr sz="1500">
                <a:solidFill>
                  <a:schemeClr val="dk1"/>
                </a:solidFill>
              </a:defRPr>
            </a:lvl6pPr>
            <a:lvl7pPr marL="3200400" lvl="6" indent="-323850" algn="l" rtl="0">
              <a:lnSpc>
                <a:spcPct val="100000"/>
              </a:lnSpc>
              <a:spcBef>
                <a:spcPts val="0"/>
              </a:spcBef>
              <a:spcAft>
                <a:spcPts val="0"/>
              </a:spcAft>
              <a:buClr>
                <a:schemeClr val="dk1"/>
              </a:buClr>
              <a:buSzPts val="1500"/>
              <a:buChar char="•"/>
              <a:defRPr sz="1500">
                <a:solidFill>
                  <a:schemeClr val="dk1"/>
                </a:solidFill>
              </a:defRPr>
            </a:lvl7pPr>
            <a:lvl8pPr marL="3657600" lvl="7" indent="-323850" algn="l" rtl="0">
              <a:lnSpc>
                <a:spcPct val="100000"/>
              </a:lnSpc>
              <a:spcBef>
                <a:spcPts val="0"/>
              </a:spcBef>
              <a:spcAft>
                <a:spcPts val="0"/>
              </a:spcAft>
              <a:buClr>
                <a:schemeClr val="dk1"/>
              </a:buClr>
              <a:buSzPts val="1500"/>
              <a:buChar char="•"/>
              <a:defRPr sz="1500">
                <a:solidFill>
                  <a:schemeClr val="dk1"/>
                </a:solidFill>
              </a:defRPr>
            </a:lvl8pPr>
            <a:lvl9pPr marL="4114800" lvl="8" indent="-323850" algn="l" rtl="0">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51" name="Google Shape;51;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52"/>
        <p:cNvGrpSpPr/>
        <p:nvPr/>
      </p:nvGrpSpPr>
      <p:grpSpPr>
        <a:xfrm>
          <a:off x="0" y="0"/>
          <a:ext cx="0" cy="0"/>
          <a:chOff x="0" y="0"/>
          <a:chExt cx="0" cy="0"/>
        </a:xfrm>
      </p:grpSpPr>
      <p:sp>
        <p:nvSpPr>
          <p:cNvPr id="53" name="Google Shape;53;p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54" name="Google Shape;54;p8"/>
          <p:cNvPicPr preferRelativeResize="0"/>
          <p:nvPr/>
        </p:nvPicPr>
        <p:blipFill rotWithShape="1">
          <a:blip r:embed="rId2">
            <a:alphaModFix/>
          </a:blip>
          <a:srcRect/>
          <a:stretch/>
        </p:blipFill>
        <p:spPr>
          <a:xfrm>
            <a:off x="2975050" y="456025"/>
            <a:ext cx="8270744" cy="5240902"/>
          </a:xfrm>
          <a:prstGeom prst="rect">
            <a:avLst/>
          </a:prstGeom>
          <a:noFill/>
          <a:ln>
            <a:noFill/>
          </a:ln>
        </p:spPr>
      </p:pic>
      <p:sp>
        <p:nvSpPr>
          <p:cNvPr id="55" name="Google Shape;55;p8"/>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sp>
        <p:nvSpPr>
          <p:cNvPr id="56" name="Google Shape;56;p8"/>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1500"/>
              <a:buNone/>
              <a:defRPr sz="1300">
                <a:solidFill>
                  <a:srgbClr val="FFFFFF"/>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57"/>
        <p:cNvGrpSpPr/>
        <p:nvPr/>
      </p:nvGrpSpPr>
      <p:grpSpPr>
        <a:xfrm>
          <a:off x="0" y="0"/>
          <a:ext cx="0" cy="0"/>
          <a:chOff x="0" y="0"/>
          <a:chExt cx="0" cy="0"/>
        </a:xfrm>
      </p:grpSpPr>
      <p:sp>
        <p:nvSpPr>
          <p:cNvPr id="58" name="Google Shape;58;p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59" name="Google Shape;59;p9"/>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rtl="0">
              <a:lnSpc>
                <a:spcPct val="90000"/>
              </a:lnSpc>
              <a:spcBef>
                <a:spcPts val="0"/>
              </a:spcBef>
              <a:spcAft>
                <a:spcPts val="0"/>
              </a:spcAft>
              <a:buClr>
                <a:schemeClr val="lt1"/>
              </a:buClr>
              <a:buSzPts val="2000"/>
              <a:buNone/>
              <a:defRPr sz="20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60" name="Google Shape;60;p9"/>
          <p:cNvPicPr preferRelativeResize="0"/>
          <p:nvPr/>
        </p:nvPicPr>
        <p:blipFill rotWithShape="1">
          <a:blip r:embed="rId2">
            <a:alphaModFix/>
          </a:blip>
          <a:srcRect/>
          <a:stretch/>
        </p:blipFill>
        <p:spPr>
          <a:xfrm>
            <a:off x="948098" y="937700"/>
            <a:ext cx="7247806" cy="45926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63" name="Google Shape;63;p10"/>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64" name="Google Shape;64;p10"/>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sp>
        <p:nvSpPr>
          <p:cNvPr id="65" name="Google Shape;65;p10"/>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1500"/>
              <a:buNone/>
              <a:defRPr sz="1300">
                <a:solidFill>
                  <a:srgbClr val="FFFFFF"/>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66" name="Google Shape;66;p10"/>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 name="Google Shape;67;p10"/>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chemeClr val="dk1"/>
              </a:buClr>
              <a:buSzPts val="5100"/>
              <a:buFont typeface="Arial"/>
              <a:buNone/>
              <a:defRPr sz="51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2743200" marR="0" lvl="5"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5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techopedia.com/definition/28958/continuous-delivery-cd"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www.techopedia.com/definition/17681/software-testin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puppetlab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puppetlabs.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05000" y="1763480"/>
            <a:ext cx="8520600" cy="5862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SzPts val="3500"/>
              <a:buNone/>
            </a:pPr>
            <a:r>
              <a:rPr lang="en" sz="4200" b="0">
                <a:solidFill>
                  <a:srgbClr val="FFFFFF"/>
                </a:solidFill>
                <a:latin typeface="Montserrat Black"/>
                <a:ea typeface="Montserrat Black"/>
                <a:cs typeface="Montserrat Black"/>
                <a:sym typeface="Montserrat Black"/>
              </a:rPr>
              <a:t>DevOps &amp; Containers</a:t>
            </a:r>
            <a:endParaRPr sz="4200" b="0">
              <a:solidFill>
                <a:srgbClr val="FFFFFF"/>
              </a:solidFill>
              <a:latin typeface="Montserrat Black"/>
              <a:ea typeface="Montserrat Black"/>
              <a:cs typeface="Montserrat Black"/>
              <a:sym typeface="Montserrat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8"/>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r>
              <a:rPr lang="en">
                <a:solidFill>
                  <a:schemeClr val="lt1"/>
                </a:solidFill>
              </a:rPr>
              <a:t>DevOps Tooling (SonarQube)</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9"/>
          <p:cNvSpPr txBox="1">
            <a:spLocks noGrp="1"/>
          </p:cNvSpPr>
          <p:nvPr>
            <p:ph type="title"/>
          </p:nvPr>
        </p:nvSpPr>
        <p:spPr>
          <a:xfrm>
            <a:off x="613700" y="644725"/>
            <a:ext cx="8253300" cy="383700"/>
          </a:xfrm>
          <a:prstGeom prst="rect">
            <a:avLst/>
          </a:prstGeom>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What SonarQube is / does?</a:t>
            </a:r>
            <a:endParaRPr b="0">
              <a:solidFill>
                <a:srgbClr val="000000"/>
              </a:solidFill>
              <a:latin typeface="Montserrat Black"/>
              <a:ea typeface="Montserrat Black"/>
              <a:cs typeface="Montserrat Black"/>
              <a:sym typeface="Montserrat Black"/>
            </a:endParaRPr>
          </a:p>
        </p:txBody>
      </p:sp>
      <p:sp>
        <p:nvSpPr>
          <p:cNvPr id="571" name="Google Shape;571;p29"/>
          <p:cNvSpPr txBox="1">
            <a:spLocks noGrp="1"/>
          </p:cNvSpPr>
          <p:nvPr>
            <p:ph type="subTitle" idx="1"/>
          </p:nvPr>
        </p:nvSpPr>
        <p:spPr>
          <a:xfrm>
            <a:off x="537500" y="1136175"/>
            <a:ext cx="7625100" cy="3000900"/>
          </a:xfrm>
          <a:prstGeom prst="rect">
            <a:avLst/>
          </a:prstGeom>
        </p:spPr>
        <p:txBody>
          <a:bodyPr spcFirstLastPara="1" wrap="square" lIns="91400" tIns="91400" rIns="91400" bIns="91400" anchor="t" anchorCtr="0">
            <a:noAutofit/>
          </a:bodyPr>
          <a:lstStyle/>
          <a:p>
            <a:pPr marL="45720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Free &amp; open source </a:t>
            </a:r>
            <a:r>
              <a:rPr lang="en" sz="1200" b="1">
                <a:solidFill>
                  <a:srgbClr val="000000"/>
                </a:solidFill>
                <a:latin typeface="Montserrat"/>
                <a:ea typeface="Montserrat"/>
                <a:cs typeface="Montserrat"/>
                <a:sym typeface="Montserrat"/>
              </a:rPr>
              <a:t>Code Quality Platform</a:t>
            </a:r>
            <a:r>
              <a:rPr lang="en" sz="1200">
                <a:solidFill>
                  <a:srgbClr val="000000"/>
                </a:solidFill>
                <a:latin typeface="Montserrat"/>
                <a:ea typeface="Montserrat"/>
                <a:cs typeface="Montserrat"/>
                <a:sym typeface="Montserrat"/>
              </a:rPr>
              <a:t>                                                                                                                                                                                             </a:t>
            </a:r>
            <a:endParaRPr sz="1200">
              <a:solidFill>
                <a:srgbClr val="000000"/>
              </a:solidFill>
              <a:latin typeface="Montserrat"/>
              <a:ea typeface="Montserrat"/>
              <a:cs typeface="Montserrat"/>
              <a:sym typeface="Montserrat"/>
            </a:endParaRPr>
          </a:p>
          <a:p>
            <a:pPr marL="457200" lvl="0" indent="-304800" algn="l" rtl="0">
              <a:lnSpc>
                <a:spcPct val="20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Provides moment-in-time quality snapshots</a:t>
            </a:r>
            <a:endParaRPr sz="1200">
              <a:solidFill>
                <a:srgbClr val="000000"/>
              </a:solidFill>
              <a:latin typeface="Montserrat"/>
              <a:ea typeface="Montserrat"/>
              <a:cs typeface="Montserrat"/>
              <a:sym typeface="Montserrat"/>
            </a:endParaRPr>
          </a:p>
          <a:p>
            <a:pPr marL="457200" lvl="0" indent="-304800" algn="l" rtl="0">
              <a:lnSpc>
                <a:spcPct val="20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Gives trends of lagging and leading indicators</a:t>
            </a:r>
            <a:endParaRPr sz="1200">
              <a:solidFill>
                <a:srgbClr val="000000"/>
              </a:solidFill>
              <a:latin typeface="Montserrat"/>
              <a:ea typeface="Montserrat"/>
              <a:cs typeface="Montserrat"/>
              <a:sym typeface="Montserrat"/>
            </a:endParaRPr>
          </a:p>
          <a:p>
            <a:pPr marL="457200" lvl="0" indent="-304800" algn="l" rtl="0">
              <a:lnSpc>
                <a:spcPct val="200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Tracks developers' seven deadly sins (seven axes of quality)</a:t>
            </a:r>
            <a:endParaRPr sz="1200">
              <a:solidFill>
                <a:srgbClr val="000000"/>
              </a:solidFill>
              <a:latin typeface="Montserrat"/>
              <a:ea typeface="Montserrat"/>
              <a:cs typeface="Montserrat"/>
              <a:sym typeface="Montserrat"/>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0"/>
          <p:cNvSpPr txBox="1">
            <a:spLocks noGrp="1"/>
          </p:cNvSpPr>
          <p:nvPr>
            <p:ph type="title"/>
          </p:nvPr>
        </p:nvSpPr>
        <p:spPr>
          <a:xfrm>
            <a:off x="613700" y="714275"/>
            <a:ext cx="8253300" cy="314100"/>
          </a:xfrm>
          <a:prstGeom prst="rect">
            <a:avLst/>
          </a:prstGeom>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How does it work?</a:t>
            </a:r>
            <a:endParaRPr b="0">
              <a:solidFill>
                <a:srgbClr val="000000"/>
              </a:solidFill>
              <a:latin typeface="Montserrat Black"/>
              <a:ea typeface="Montserrat Black"/>
              <a:cs typeface="Montserrat Black"/>
              <a:sym typeface="Montserrat Black"/>
            </a:endParaRPr>
          </a:p>
        </p:txBody>
      </p:sp>
      <p:sp>
        <p:nvSpPr>
          <p:cNvPr id="577" name="Google Shape;577;p30"/>
          <p:cNvSpPr txBox="1">
            <a:spLocks noGrp="1"/>
          </p:cNvSpPr>
          <p:nvPr>
            <p:ph type="subTitle" idx="1"/>
          </p:nvPr>
        </p:nvSpPr>
        <p:spPr>
          <a:xfrm>
            <a:off x="613700" y="1200650"/>
            <a:ext cx="7625100" cy="3000900"/>
          </a:xfrm>
          <a:prstGeom prst="rect">
            <a:avLst/>
          </a:prstGeom>
        </p:spPr>
        <p:txBody>
          <a:bodyPr spcFirstLastPara="1" wrap="square" lIns="91400" tIns="91400" rIns="91400" bIns="91400" anchor="t" anchorCtr="0">
            <a:noAutofit/>
          </a:bodyPr>
          <a:lstStyle/>
          <a:p>
            <a:pPr marL="457200" marR="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Analyzes source code and byte code</a:t>
            </a:r>
            <a:endParaRPr sz="1200">
              <a:solidFill>
                <a:srgbClr val="000000"/>
              </a:solidFill>
              <a:latin typeface="Montserrat"/>
              <a:ea typeface="Montserrat"/>
              <a:cs typeface="Montserrat"/>
              <a:sym typeface="Montserrat"/>
            </a:endParaRPr>
          </a:p>
          <a:p>
            <a:pPr marL="457200" marR="0" lvl="0" indent="-304800" algn="l" rtl="0">
              <a:lnSpc>
                <a:spcPct val="20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Computes hundreds of metrics</a:t>
            </a:r>
            <a:endParaRPr sz="1200">
              <a:solidFill>
                <a:srgbClr val="000000"/>
              </a:solidFill>
              <a:latin typeface="Montserrat"/>
              <a:ea typeface="Montserrat"/>
              <a:cs typeface="Montserrat"/>
              <a:sym typeface="Montserrat"/>
            </a:endParaRPr>
          </a:p>
          <a:p>
            <a:pPr marL="457200" marR="0" lvl="0" indent="-304800" algn="l" rtl="0">
              <a:lnSpc>
                <a:spcPct val="20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Associates metrics with analysis snapshots</a:t>
            </a:r>
            <a:endParaRPr sz="1200">
              <a:solidFill>
                <a:srgbClr val="000000"/>
              </a:solidFill>
              <a:latin typeface="Montserrat"/>
              <a:ea typeface="Montserrat"/>
              <a:cs typeface="Montserrat"/>
              <a:sym typeface="Montserrat"/>
            </a:endParaRPr>
          </a:p>
          <a:p>
            <a:pPr marL="457200" marR="0" lvl="0" indent="-304800" algn="l" rtl="0">
              <a:lnSpc>
                <a:spcPct val="200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Shows the results in dashboards and widgets accessible by any browser</a:t>
            </a:r>
            <a:endParaRPr sz="1200">
              <a:solidFill>
                <a:srgbClr val="000000"/>
              </a:solidFill>
              <a:latin typeface="Montserrat"/>
              <a:ea typeface="Montserrat"/>
              <a:cs typeface="Montserrat"/>
              <a:sym typeface="Montserrat"/>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31"/>
          <p:cNvSpPr txBox="1">
            <a:spLocks noGrp="1"/>
          </p:cNvSpPr>
          <p:nvPr>
            <p:ph type="title"/>
          </p:nvPr>
        </p:nvSpPr>
        <p:spPr>
          <a:xfrm>
            <a:off x="613700" y="714275"/>
            <a:ext cx="8253300" cy="314100"/>
          </a:xfrm>
          <a:prstGeom prst="rect">
            <a:avLst/>
          </a:prstGeom>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SonarQube for everything</a:t>
            </a:r>
            <a:endParaRPr b="0">
              <a:solidFill>
                <a:srgbClr val="000000"/>
              </a:solidFill>
              <a:latin typeface="Montserrat Black"/>
              <a:ea typeface="Montserrat Black"/>
              <a:cs typeface="Montserrat Black"/>
              <a:sym typeface="Montserrat Black"/>
            </a:endParaRPr>
          </a:p>
        </p:txBody>
      </p:sp>
      <p:sp>
        <p:nvSpPr>
          <p:cNvPr id="583" name="Google Shape;583;p31"/>
          <p:cNvSpPr txBox="1">
            <a:spLocks noGrp="1"/>
          </p:cNvSpPr>
          <p:nvPr>
            <p:ph type="subTitle" idx="1"/>
          </p:nvPr>
        </p:nvSpPr>
        <p:spPr>
          <a:xfrm>
            <a:off x="613700" y="1200650"/>
            <a:ext cx="7625100" cy="1371000"/>
          </a:xfrm>
          <a:prstGeom prst="rect">
            <a:avLst/>
          </a:prstGeom>
        </p:spPr>
        <p:txBody>
          <a:bodyPr spcFirstLastPara="1" wrap="square" lIns="91400" tIns="91400" rIns="91400" bIns="91400" anchor="t" anchorCtr="0">
            <a:noAutofit/>
          </a:bodyPr>
          <a:lstStyle/>
          <a:p>
            <a:pPr marL="457200" marR="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Initially developed only for Java projects</a:t>
            </a:r>
            <a:endParaRPr sz="1200">
              <a:solidFill>
                <a:srgbClr val="000000"/>
              </a:solidFill>
              <a:latin typeface="Montserrat"/>
              <a:ea typeface="Montserrat"/>
              <a:cs typeface="Montserrat"/>
              <a:sym typeface="Montserrat"/>
            </a:endParaRPr>
          </a:p>
          <a:p>
            <a:pPr marL="457200" marR="0" lvl="0" indent="-304800" algn="l" rtl="0">
              <a:lnSpc>
                <a:spcPct val="200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Today supports over twenty languages</a:t>
            </a:r>
            <a:endParaRPr sz="1200">
              <a:solidFill>
                <a:srgbClr val="000000"/>
              </a:solidFill>
              <a:latin typeface="Montserrat"/>
              <a:ea typeface="Montserrat"/>
              <a:cs typeface="Montserrat"/>
              <a:sym typeface="Montserrat"/>
            </a:endParaRPr>
          </a:p>
        </p:txBody>
      </p:sp>
      <p:sp>
        <p:nvSpPr>
          <p:cNvPr id="584" name="Google Shape;584;p31"/>
          <p:cNvSpPr/>
          <p:nvPr/>
        </p:nvSpPr>
        <p:spPr>
          <a:xfrm>
            <a:off x="1504100" y="2571750"/>
            <a:ext cx="6472500" cy="715500"/>
          </a:xfrm>
          <a:prstGeom prst="roundRect">
            <a:avLst>
              <a:gd name="adj" fmla="val 16667"/>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1"/>
                </a:solidFill>
                <a:latin typeface="Montserrat"/>
                <a:ea typeface="Montserrat"/>
                <a:cs typeface="Montserrat"/>
                <a:sym typeface="Montserrat"/>
              </a:rPr>
              <a:t>Commercial Release</a:t>
            </a:r>
            <a:r>
              <a:rPr lang="en" sz="1100">
                <a:solidFill>
                  <a:schemeClr val="accent1"/>
                </a:solidFill>
                <a:latin typeface="Montserrat"/>
                <a:ea typeface="Montserrat"/>
                <a:cs typeface="Montserrat"/>
                <a:sym typeface="Montserrat"/>
              </a:rPr>
              <a:t>: C, C++, Obj-C, Swift, ABAP, T-SQL, PL/SQL</a:t>
            </a:r>
            <a:endParaRPr sz="1100">
              <a:solidFill>
                <a:schemeClr val="accent1"/>
              </a:solidFill>
              <a:latin typeface="Montserrat"/>
              <a:ea typeface="Montserrat"/>
              <a:cs typeface="Montserrat"/>
              <a:sym typeface="Montserrat"/>
            </a:endParaRPr>
          </a:p>
        </p:txBody>
      </p:sp>
      <p:sp>
        <p:nvSpPr>
          <p:cNvPr id="585" name="Google Shape;585;p31"/>
          <p:cNvSpPr/>
          <p:nvPr/>
        </p:nvSpPr>
        <p:spPr>
          <a:xfrm>
            <a:off x="1504100" y="3459525"/>
            <a:ext cx="6472500" cy="715500"/>
          </a:xfrm>
          <a:prstGeom prst="roundRect">
            <a:avLst>
              <a:gd name="adj" fmla="val 16667"/>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1"/>
                </a:solidFill>
                <a:latin typeface="Montserrat"/>
                <a:ea typeface="Montserrat"/>
                <a:cs typeface="Montserrat"/>
                <a:sym typeface="Montserrat"/>
              </a:rPr>
              <a:t>Open Source Release</a:t>
            </a:r>
            <a:r>
              <a:rPr lang="en" sz="1100">
                <a:solidFill>
                  <a:schemeClr val="accent1"/>
                </a:solidFill>
                <a:latin typeface="Montserrat"/>
                <a:ea typeface="Montserrat"/>
                <a:cs typeface="Montserrat"/>
                <a:sym typeface="Montserrat"/>
              </a:rPr>
              <a:t>:  Java (including Android), C#, Python, Swift, PHP, Kotlin, Ruby, Scala, Web (HTML, CSS, žJavaScript, XML) ABAP, Flex, Objective-C, PL/I, VB.NET, </a:t>
            </a:r>
            <a:endParaRPr sz="1100">
              <a:solidFill>
                <a:schemeClr val="accent1"/>
              </a:solidFill>
              <a:latin typeface="Montserrat"/>
              <a:ea typeface="Montserrat"/>
              <a:cs typeface="Montserrat"/>
              <a:sym typeface="Montserrat"/>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3"/>
          <p:cNvSpPr txBox="1">
            <a:spLocks noGrp="1"/>
          </p:cNvSpPr>
          <p:nvPr>
            <p:ph type="title"/>
          </p:nvPr>
        </p:nvSpPr>
        <p:spPr>
          <a:xfrm>
            <a:off x="613700" y="714275"/>
            <a:ext cx="8253300" cy="314100"/>
          </a:xfrm>
          <a:prstGeom prst="rect">
            <a:avLst/>
          </a:prstGeom>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Managing code quality</a:t>
            </a:r>
            <a:endParaRPr b="0">
              <a:solidFill>
                <a:srgbClr val="000000"/>
              </a:solidFill>
              <a:latin typeface="Montserrat Black"/>
              <a:ea typeface="Montserrat Black"/>
              <a:cs typeface="Montserrat Black"/>
              <a:sym typeface="Montserrat Black"/>
            </a:endParaRPr>
          </a:p>
        </p:txBody>
      </p:sp>
      <p:sp>
        <p:nvSpPr>
          <p:cNvPr id="597" name="Google Shape;597;p33"/>
          <p:cNvSpPr txBox="1">
            <a:spLocks noGrp="1"/>
          </p:cNvSpPr>
          <p:nvPr>
            <p:ph type="subTitle" idx="1"/>
          </p:nvPr>
        </p:nvSpPr>
        <p:spPr>
          <a:xfrm>
            <a:off x="537500" y="1200650"/>
            <a:ext cx="7625100" cy="3053400"/>
          </a:xfrm>
          <a:prstGeom prst="rect">
            <a:avLst/>
          </a:prstGeom>
        </p:spPr>
        <p:txBody>
          <a:bodyPr spcFirstLastPara="1" wrap="square" lIns="91400" tIns="91400" rIns="91400" bIns="91400" anchor="t" anchorCtr="0">
            <a:noAutofit/>
          </a:bodyPr>
          <a:lstStyle/>
          <a:p>
            <a:pPr marL="457200" marR="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Dashboards</a:t>
            </a:r>
            <a:endParaRPr sz="1200">
              <a:solidFill>
                <a:srgbClr val="000000"/>
              </a:solidFill>
              <a:latin typeface="Montserrat"/>
              <a:ea typeface="Montserrat"/>
              <a:cs typeface="Montserrat"/>
              <a:sym typeface="Montserrat"/>
            </a:endParaRPr>
          </a:p>
          <a:p>
            <a:pPr marL="457200" marR="0" lvl="0" indent="-304800" algn="l" rtl="0">
              <a:lnSpc>
                <a:spcPct val="20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Historical data</a:t>
            </a:r>
            <a:endParaRPr sz="1200">
              <a:solidFill>
                <a:srgbClr val="000000"/>
              </a:solidFill>
              <a:latin typeface="Montserrat"/>
              <a:ea typeface="Montserrat"/>
              <a:cs typeface="Montserrat"/>
              <a:sym typeface="Montserrat"/>
            </a:endParaRPr>
          </a:p>
          <a:p>
            <a:pPr marL="457200" marR="0" lvl="0" indent="-304800" algn="l" rtl="0">
              <a:lnSpc>
                <a:spcPct val="20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Differential views</a:t>
            </a:r>
            <a:endParaRPr sz="1200">
              <a:solidFill>
                <a:srgbClr val="000000"/>
              </a:solidFill>
              <a:latin typeface="Montserrat"/>
              <a:ea typeface="Montserrat"/>
              <a:cs typeface="Montserrat"/>
              <a:sym typeface="Montserrat"/>
            </a:endParaRPr>
          </a:p>
          <a:p>
            <a:pPr marL="457200" marR="0" lvl="0" indent="-304800" algn="l" rtl="0">
              <a:lnSpc>
                <a:spcPct val="20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Compare service</a:t>
            </a:r>
            <a:endParaRPr sz="1200">
              <a:solidFill>
                <a:srgbClr val="000000"/>
              </a:solidFill>
              <a:latin typeface="Montserrat"/>
              <a:ea typeface="Montserrat"/>
              <a:cs typeface="Montserrat"/>
              <a:sym typeface="Montserrat"/>
            </a:endParaRPr>
          </a:p>
          <a:p>
            <a:pPr marL="457200" marR="0" lvl="0" indent="-304800" algn="l" rtl="0">
              <a:lnSpc>
                <a:spcPct val="20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Code reviews</a:t>
            </a:r>
            <a:endParaRPr sz="1200">
              <a:solidFill>
                <a:srgbClr val="000000"/>
              </a:solidFill>
              <a:latin typeface="Montserrat"/>
              <a:ea typeface="Montserrat"/>
              <a:cs typeface="Montserrat"/>
              <a:sym typeface="Montserrat"/>
            </a:endParaRPr>
          </a:p>
          <a:p>
            <a:pPr marL="457200" marR="0" lvl="0" indent="-304800" algn="l" rtl="0">
              <a:lnSpc>
                <a:spcPct val="200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Action plans</a:t>
            </a:r>
            <a:endParaRPr sz="1200">
              <a:solidFill>
                <a:srgbClr val="000000"/>
              </a:solidFill>
              <a:latin typeface="Montserrat"/>
              <a:ea typeface="Montserrat"/>
              <a:cs typeface="Montserrat"/>
              <a:sym typeface="Montserrat"/>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6"/>
          <p:cNvSpPr txBox="1">
            <a:spLocks noGrp="1"/>
          </p:cNvSpPr>
          <p:nvPr>
            <p:ph type="title"/>
          </p:nvPr>
        </p:nvSpPr>
        <p:spPr>
          <a:xfrm>
            <a:off x="613700" y="714275"/>
            <a:ext cx="8253300" cy="314100"/>
          </a:xfrm>
          <a:prstGeom prst="rect">
            <a:avLst/>
          </a:prstGeom>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Sonar – Project Drill Down</a:t>
            </a:r>
            <a:endParaRPr b="0">
              <a:solidFill>
                <a:srgbClr val="000000"/>
              </a:solidFill>
              <a:latin typeface="Montserrat Black"/>
              <a:ea typeface="Montserrat Black"/>
              <a:cs typeface="Montserrat Black"/>
              <a:sym typeface="Montserrat Black"/>
            </a:endParaRPr>
          </a:p>
        </p:txBody>
      </p:sp>
      <p:pic>
        <p:nvPicPr>
          <p:cNvPr id="615" name="Google Shape;615;p36" descr="C:\Users\ahmed.m.abdalla\Desktop\sonar4.jpeg"/>
          <p:cNvPicPr preferRelativeResize="0"/>
          <p:nvPr/>
        </p:nvPicPr>
        <p:blipFill rotWithShape="1">
          <a:blip r:embed="rId3">
            <a:alphaModFix/>
          </a:blip>
          <a:srcRect/>
          <a:stretch/>
        </p:blipFill>
        <p:spPr>
          <a:xfrm>
            <a:off x="1113300" y="1318125"/>
            <a:ext cx="7175025" cy="3495850"/>
          </a:xfrm>
          <a:prstGeom prst="rect">
            <a:avLst/>
          </a:prstGeom>
          <a:noFill/>
          <a:ln>
            <a:noFill/>
          </a:ln>
          <a:effectLst>
            <a:outerShdw blurRad="57150" dist="19050" dir="5400000" algn="bl" rotWithShape="0">
              <a:srgbClr val="000000">
                <a:alpha val="50000"/>
              </a:srgbClr>
            </a:outerShdw>
          </a:effectLst>
        </p:spPr>
      </p:pic>
      <p:sp>
        <p:nvSpPr>
          <p:cNvPr id="616" name="Google Shape;616;p36"/>
          <p:cNvSpPr/>
          <p:nvPr/>
        </p:nvSpPr>
        <p:spPr>
          <a:xfrm>
            <a:off x="5146277" y="1530025"/>
            <a:ext cx="762000" cy="278400"/>
          </a:xfrm>
          <a:prstGeom prst="rect">
            <a:avLst/>
          </a:prstGeom>
          <a:noFill/>
          <a:ln w="19050" cap="flat" cmpd="sng">
            <a:solidFill>
              <a:srgbClr val="C0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2047491" y="1543057"/>
            <a:ext cx="997200" cy="278400"/>
          </a:xfrm>
          <a:prstGeom prst="rect">
            <a:avLst/>
          </a:prstGeom>
          <a:noFill/>
          <a:ln w="19050" cap="flat" cmpd="sng">
            <a:solidFill>
              <a:srgbClr val="C0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1179068" y="1543057"/>
            <a:ext cx="818700" cy="278400"/>
          </a:xfrm>
          <a:prstGeom prst="rect">
            <a:avLst/>
          </a:prstGeom>
          <a:noFill/>
          <a:ln w="19050" cap="flat" cmpd="sng">
            <a:solidFill>
              <a:srgbClr val="C0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3474827" y="3695345"/>
            <a:ext cx="3648300" cy="414600"/>
          </a:xfrm>
          <a:prstGeom prst="rect">
            <a:avLst/>
          </a:prstGeom>
          <a:noFill/>
          <a:ln w="19050" cap="flat" cmpd="sng">
            <a:solidFill>
              <a:srgbClr val="C0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29"/>
        <p:cNvGrpSpPr/>
        <p:nvPr/>
      </p:nvGrpSpPr>
      <p:grpSpPr>
        <a:xfrm>
          <a:off x="0" y="0"/>
          <a:ext cx="0" cy="0"/>
          <a:chOff x="0" y="0"/>
          <a:chExt cx="0" cy="0"/>
        </a:xfrm>
      </p:grpSpPr>
      <p:sp>
        <p:nvSpPr>
          <p:cNvPr id="630" name="Google Shape;630;p38"/>
          <p:cNvSpPr txBox="1">
            <a:spLocks noGrp="1"/>
          </p:cNvSpPr>
          <p:nvPr>
            <p:ph type="title"/>
          </p:nvPr>
        </p:nvSpPr>
        <p:spPr>
          <a:xfrm>
            <a:off x="705000" y="1836750"/>
            <a:ext cx="8520600" cy="6600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r>
              <a:rPr lang="en">
                <a:solidFill>
                  <a:schemeClr val="lt1"/>
                </a:solidFill>
              </a:rPr>
              <a:t>Container Introduction</a:t>
            </a:r>
            <a:endParaRPr>
              <a:solidFill>
                <a:schemeClr val="lt1"/>
              </a:solidFill>
            </a:endParaRPr>
          </a:p>
        </p:txBody>
      </p:sp>
      <p:pic>
        <p:nvPicPr>
          <p:cNvPr id="631" name="Google Shape;631;p38"/>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2"/>
          <p:cNvSpPr txBox="1">
            <a:spLocks noGrp="1"/>
          </p:cNvSpPr>
          <p:nvPr>
            <p:ph type="title"/>
          </p:nvPr>
        </p:nvSpPr>
        <p:spPr>
          <a:xfrm>
            <a:off x="613700" y="714275"/>
            <a:ext cx="8253300" cy="3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Shipping Industry</a:t>
            </a:r>
            <a:endParaRPr b="0">
              <a:solidFill>
                <a:srgbClr val="000000"/>
              </a:solidFill>
              <a:latin typeface="Montserrat Black"/>
              <a:ea typeface="Montserrat Black"/>
              <a:cs typeface="Montserrat Black"/>
              <a:sym typeface="Montserrat Black"/>
            </a:endParaRPr>
          </a:p>
        </p:txBody>
      </p:sp>
      <p:pic>
        <p:nvPicPr>
          <p:cNvPr id="671" name="Google Shape;671;p42"/>
          <p:cNvPicPr preferRelativeResize="0"/>
          <p:nvPr/>
        </p:nvPicPr>
        <p:blipFill rotWithShape="1">
          <a:blip r:embed="rId3">
            <a:alphaModFix/>
          </a:blip>
          <a:srcRect/>
          <a:stretch/>
        </p:blipFill>
        <p:spPr>
          <a:xfrm>
            <a:off x="1051963" y="1354325"/>
            <a:ext cx="7376775" cy="3561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3"/>
          <p:cNvSpPr txBox="1">
            <a:spLocks noGrp="1"/>
          </p:cNvSpPr>
          <p:nvPr>
            <p:ph type="title"/>
          </p:nvPr>
        </p:nvSpPr>
        <p:spPr>
          <a:xfrm>
            <a:off x="613700" y="714275"/>
            <a:ext cx="8253300" cy="3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Matrix from Hell?</a:t>
            </a:r>
            <a:endParaRPr b="0">
              <a:solidFill>
                <a:srgbClr val="000000"/>
              </a:solidFill>
              <a:latin typeface="Montserrat Black"/>
              <a:ea typeface="Montserrat Black"/>
              <a:cs typeface="Montserrat Black"/>
              <a:sym typeface="Montserrat Black"/>
            </a:endParaRPr>
          </a:p>
        </p:txBody>
      </p:sp>
      <p:pic>
        <p:nvPicPr>
          <p:cNvPr id="677" name="Google Shape;677;p43"/>
          <p:cNvPicPr preferRelativeResize="0"/>
          <p:nvPr/>
        </p:nvPicPr>
        <p:blipFill rotWithShape="1">
          <a:blip r:embed="rId3">
            <a:alphaModFix/>
          </a:blip>
          <a:srcRect/>
          <a:stretch/>
        </p:blipFill>
        <p:spPr>
          <a:xfrm>
            <a:off x="1615363" y="1331025"/>
            <a:ext cx="6249975" cy="35537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4"/>
          <p:cNvSpPr txBox="1">
            <a:spLocks noGrp="1"/>
          </p:cNvSpPr>
          <p:nvPr>
            <p:ph type="title"/>
          </p:nvPr>
        </p:nvSpPr>
        <p:spPr>
          <a:xfrm>
            <a:off x="613700" y="714275"/>
            <a:ext cx="8253300" cy="3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Tada!!</a:t>
            </a:r>
            <a:endParaRPr b="0">
              <a:solidFill>
                <a:srgbClr val="000000"/>
              </a:solidFill>
              <a:latin typeface="Montserrat Black"/>
              <a:ea typeface="Montserrat Black"/>
              <a:cs typeface="Montserrat Black"/>
              <a:sym typeface="Montserrat Black"/>
            </a:endParaRPr>
          </a:p>
        </p:txBody>
      </p:sp>
      <p:pic>
        <p:nvPicPr>
          <p:cNvPr id="683" name="Google Shape;683;p44"/>
          <p:cNvPicPr preferRelativeResize="0"/>
          <p:nvPr/>
        </p:nvPicPr>
        <p:blipFill rotWithShape="1">
          <a:blip r:embed="rId3">
            <a:alphaModFix/>
          </a:blip>
          <a:srcRect/>
          <a:stretch/>
        </p:blipFill>
        <p:spPr>
          <a:xfrm>
            <a:off x="1615363" y="1331025"/>
            <a:ext cx="6249975" cy="3553776"/>
          </a:xfrm>
          <a:prstGeom prst="rect">
            <a:avLst/>
          </a:prstGeom>
          <a:noFill/>
          <a:ln>
            <a:noFill/>
          </a:ln>
        </p:spPr>
      </p:pic>
      <p:pic>
        <p:nvPicPr>
          <p:cNvPr id="684" name="Google Shape;684;p44"/>
          <p:cNvPicPr preferRelativeResize="0"/>
          <p:nvPr/>
        </p:nvPicPr>
        <p:blipFill>
          <a:blip r:embed="rId4">
            <a:alphaModFix/>
          </a:blip>
          <a:stretch>
            <a:fillRect/>
          </a:stretch>
        </p:blipFill>
        <p:spPr>
          <a:xfrm>
            <a:off x="2613700" y="1427250"/>
            <a:ext cx="456050" cy="456050"/>
          </a:xfrm>
          <a:prstGeom prst="rect">
            <a:avLst/>
          </a:prstGeom>
          <a:noFill/>
          <a:ln>
            <a:noFill/>
          </a:ln>
        </p:spPr>
      </p:pic>
      <p:pic>
        <p:nvPicPr>
          <p:cNvPr id="685" name="Google Shape;685;p44"/>
          <p:cNvPicPr preferRelativeResize="0"/>
          <p:nvPr/>
        </p:nvPicPr>
        <p:blipFill>
          <a:blip r:embed="rId4">
            <a:alphaModFix/>
          </a:blip>
          <a:stretch>
            <a:fillRect/>
          </a:stretch>
        </p:blipFill>
        <p:spPr>
          <a:xfrm>
            <a:off x="3373225" y="1427250"/>
            <a:ext cx="456050" cy="456050"/>
          </a:xfrm>
          <a:prstGeom prst="rect">
            <a:avLst/>
          </a:prstGeom>
          <a:noFill/>
          <a:ln>
            <a:noFill/>
          </a:ln>
        </p:spPr>
      </p:pic>
      <p:pic>
        <p:nvPicPr>
          <p:cNvPr id="686" name="Google Shape;686;p44"/>
          <p:cNvPicPr preferRelativeResize="0"/>
          <p:nvPr/>
        </p:nvPicPr>
        <p:blipFill>
          <a:blip r:embed="rId4">
            <a:alphaModFix/>
          </a:blip>
          <a:stretch>
            <a:fillRect/>
          </a:stretch>
        </p:blipFill>
        <p:spPr>
          <a:xfrm>
            <a:off x="4132750" y="1427250"/>
            <a:ext cx="456050" cy="456050"/>
          </a:xfrm>
          <a:prstGeom prst="rect">
            <a:avLst/>
          </a:prstGeom>
          <a:noFill/>
          <a:ln>
            <a:noFill/>
          </a:ln>
        </p:spPr>
      </p:pic>
      <p:pic>
        <p:nvPicPr>
          <p:cNvPr id="687" name="Google Shape;687;p44"/>
          <p:cNvPicPr preferRelativeResize="0"/>
          <p:nvPr/>
        </p:nvPicPr>
        <p:blipFill>
          <a:blip r:embed="rId4">
            <a:alphaModFix/>
          </a:blip>
          <a:stretch>
            <a:fillRect/>
          </a:stretch>
        </p:blipFill>
        <p:spPr>
          <a:xfrm>
            <a:off x="4892275" y="1427250"/>
            <a:ext cx="456050" cy="456050"/>
          </a:xfrm>
          <a:prstGeom prst="rect">
            <a:avLst/>
          </a:prstGeom>
          <a:noFill/>
          <a:ln>
            <a:noFill/>
          </a:ln>
        </p:spPr>
      </p:pic>
      <p:pic>
        <p:nvPicPr>
          <p:cNvPr id="688" name="Google Shape;688;p44"/>
          <p:cNvPicPr preferRelativeResize="0"/>
          <p:nvPr/>
        </p:nvPicPr>
        <p:blipFill>
          <a:blip r:embed="rId4">
            <a:alphaModFix/>
          </a:blip>
          <a:stretch>
            <a:fillRect/>
          </a:stretch>
        </p:blipFill>
        <p:spPr>
          <a:xfrm>
            <a:off x="5651800" y="1427250"/>
            <a:ext cx="456050" cy="456050"/>
          </a:xfrm>
          <a:prstGeom prst="rect">
            <a:avLst/>
          </a:prstGeom>
          <a:noFill/>
          <a:ln>
            <a:noFill/>
          </a:ln>
        </p:spPr>
      </p:pic>
      <p:pic>
        <p:nvPicPr>
          <p:cNvPr id="689" name="Google Shape;689;p44"/>
          <p:cNvPicPr preferRelativeResize="0"/>
          <p:nvPr/>
        </p:nvPicPr>
        <p:blipFill>
          <a:blip r:embed="rId4">
            <a:alphaModFix/>
          </a:blip>
          <a:stretch>
            <a:fillRect/>
          </a:stretch>
        </p:blipFill>
        <p:spPr>
          <a:xfrm>
            <a:off x="6411325" y="1427250"/>
            <a:ext cx="456050" cy="456050"/>
          </a:xfrm>
          <a:prstGeom prst="rect">
            <a:avLst/>
          </a:prstGeom>
          <a:noFill/>
          <a:ln>
            <a:noFill/>
          </a:ln>
        </p:spPr>
      </p:pic>
      <p:pic>
        <p:nvPicPr>
          <p:cNvPr id="690" name="Google Shape;690;p44"/>
          <p:cNvPicPr preferRelativeResize="0"/>
          <p:nvPr/>
        </p:nvPicPr>
        <p:blipFill>
          <a:blip r:embed="rId4">
            <a:alphaModFix/>
          </a:blip>
          <a:stretch>
            <a:fillRect/>
          </a:stretch>
        </p:blipFill>
        <p:spPr>
          <a:xfrm>
            <a:off x="7170850" y="1427250"/>
            <a:ext cx="456050" cy="456050"/>
          </a:xfrm>
          <a:prstGeom prst="rect">
            <a:avLst/>
          </a:prstGeom>
          <a:noFill/>
          <a:ln>
            <a:noFill/>
          </a:ln>
        </p:spPr>
      </p:pic>
      <p:pic>
        <p:nvPicPr>
          <p:cNvPr id="691" name="Google Shape;691;p44"/>
          <p:cNvPicPr preferRelativeResize="0"/>
          <p:nvPr/>
        </p:nvPicPr>
        <p:blipFill>
          <a:blip r:embed="rId4">
            <a:alphaModFix/>
          </a:blip>
          <a:stretch>
            <a:fillRect/>
          </a:stretch>
        </p:blipFill>
        <p:spPr>
          <a:xfrm>
            <a:off x="2613700" y="1920725"/>
            <a:ext cx="456050" cy="456050"/>
          </a:xfrm>
          <a:prstGeom prst="rect">
            <a:avLst/>
          </a:prstGeom>
          <a:noFill/>
          <a:ln>
            <a:noFill/>
          </a:ln>
        </p:spPr>
      </p:pic>
      <p:pic>
        <p:nvPicPr>
          <p:cNvPr id="692" name="Google Shape;692;p44"/>
          <p:cNvPicPr preferRelativeResize="0"/>
          <p:nvPr/>
        </p:nvPicPr>
        <p:blipFill>
          <a:blip r:embed="rId4">
            <a:alphaModFix/>
          </a:blip>
          <a:stretch>
            <a:fillRect/>
          </a:stretch>
        </p:blipFill>
        <p:spPr>
          <a:xfrm>
            <a:off x="3373225" y="1920725"/>
            <a:ext cx="456050" cy="456050"/>
          </a:xfrm>
          <a:prstGeom prst="rect">
            <a:avLst/>
          </a:prstGeom>
          <a:noFill/>
          <a:ln>
            <a:noFill/>
          </a:ln>
        </p:spPr>
      </p:pic>
      <p:pic>
        <p:nvPicPr>
          <p:cNvPr id="693" name="Google Shape;693;p44"/>
          <p:cNvPicPr preferRelativeResize="0"/>
          <p:nvPr/>
        </p:nvPicPr>
        <p:blipFill>
          <a:blip r:embed="rId4">
            <a:alphaModFix/>
          </a:blip>
          <a:stretch>
            <a:fillRect/>
          </a:stretch>
        </p:blipFill>
        <p:spPr>
          <a:xfrm>
            <a:off x="4132750" y="1920725"/>
            <a:ext cx="456050" cy="456050"/>
          </a:xfrm>
          <a:prstGeom prst="rect">
            <a:avLst/>
          </a:prstGeom>
          <a:noFill/>
          <a:ln>
            <a:noFill/>
          </a:ln>
        </p:spPr>
      </p:pic>
      <p:pic>
        <p:nvPicPr>
          <p:cNvPr id="694" name="Google Shape;694;p44"/>
          <p:cNvPicPr preferRelativeResize="0"/>
          <p:nvPr/>
        </p:nvPicPr>
        <p:blipFill>
          <a:blip r:embed="rId4">
            <a:alphaModFix/>
          </a:blip>
          <a:stretch>
            <a:fillRect/>
          </a:stretch>
        </p:blipFill>
        <p:spPr>
          <a:xfrm>
            <a:off x="4892275" y="1920725"/>
            <a:ext cx="456050" cy="456050"/>
          </a:xfrm>
          <a:prstGeom prst="rect">
            <a:avLst/>
          </a:prstGeom>
          <a:noFill/>
          <a:ln>
            <a:noFill/>
          </a:ln>
        </p:spPr>
      </p:pic>
      <p:pic>
        <p:nvPicPr>
          <p:cNvPr id="695" name="Google Shape;695;p44"/>
          <p:cNvPicPr preferRelativeResize="0"/>
          <p:nvPr/>
        </p:nvPicPr>
        <p:blipFill>
          <a:blip r:embed="rId4">
            <a:alphaModFix/>
          </a:blip>
          <a:stretch>
            <a:fillRect/>
          </a:stretch>
        </p:blipFill>
        <p:spPr>
          <a:xfrm>
            <a:off x="5651800" y="1920725"/>
            <a:ext cx="456050" cy="456050"/>
          </a:xfrm>
          <a:prstGeom prst="rect">
            <a:avLst/>
          </a:prstGeom>
          <a:noFill/>
          <a:ln>
            <a:noFill/>
          </a:ln>
        </p:spPr>
      </p:pic>
      <p:pic>
        <p:nvPicPr>
          <p:cNvPr id="696" name="Google Shape;696;p44"/>
          <p:cNvPicPr preferRelativeResize="0"/>
          <p:nvPr/>
        </p:nvPicPr>
        <p:blipFill>
          <a:blip r:embed="rId4">
            <a:alphaModFix/>
          </a:blip>
          <a:stretch>
            <a:fillRect/>
          </a:stretch>
        </p:blipFill>
        <p:spPr>
          <a:xfrm>
            <a:off x="6411325" y="1920725"/>
            <a:ext cx="456050" cy="456050"/>
          </a:xfrm>
          <a:prstGeom prst="rect">
            <a:avLst/>
          </a:prstGeom>
          <a:noFill/>
          <a:ln>
            <a:noFill/>
          </a:ln>
        </p:spPr>
      </p:pic>
      <p:pic>
        <p:nvPicPr>
          <p:cNvPr id="697" name="Google Shape;697;p44"/>
          <p:cNvPicPr preferRelativeResize="0"/>
          <p:nvPr/>
        </p:nvPicPr>
        <p:blipFill>
          <a:blip r:embed="rId4">
            <a:alphaModFix/>
          </a:blip>
          <a:stretch>
            <a:fillRect/>
          </a:stretch>
        </p:blipFill>
        <p:spPr>
          <a:xfrm>
            <a:off x="7170850" y="1920725"/>
            <a:ext cx="456050" cy="456050"/>
          </a:xfrm>
          <a:prstGeom prst="rect">
            <a:avLst/>
          </a:prstGeom>
          <a:noFill/>
          <a:ln>
            <a:noFill/>
          </a:ln>
        </p:spPr>
      </p:pic>
      <p:pic>
        <p:nvPicPr>
          <p:cNvPr id="698" name="Google Shape;698;p44"/>
          <p:cNvPicPr preferRelativeResize="0"/>
          <p:nvPr/>
        </p:nvPicPr>
        <p:blipFill>
          <a:blip r:embed="rId4">
            <a:alphaModFix/>
          </a:blip>
          <a:stretch>
            <a:fillRect/>
          </a:stretch>
        </p:blipFill>
        <p:spPr>
          <a:xfrm>
            <a:off x="2613700" y="2376775"/>
            <a:ext cx="456050" cy="456050"/>
          </a:xfrm>
          <a:prstGeom prst="rect">
            <a:avLst/>
          </a:prstGeom>
          <a:noFill/>
          <a:ln>
            <a:noFill/>
          </a:ln>
        </p:spPr>
      </p:pic>
      <p:pic>
        <p:nvPicPr>
          <p:cNvPr id="699" name="Google Shape;699;p44"/>
          <p:cNvPicPr preferRelativeResize="0"/>
          <p:nvPr/>
        </p:nvPicPr>
        <p:blipFill>
          <a:blip r:embed="rId4">
            <a:alphaModFix/>
          </a:blip>
          <a:stretch>
            <a:fillRect/>
          </a:stretch>
        </p:blipFill>
        <p:spPr>
          <a:xfrm>
            <a:off x="3373225" y="2376775"/>
            <a:ext cx="456050" cy="456050"/>
          </a:xfrm>
          <a:prstGeom prst="rect">
            <a:avLst/>
          </a:prstGeom>
          <a:noFill/>
          <a:ln>
            <a:noFill/>
          </a:ln>
        </p:spPr>
      </p:pic>
      <p:pic>
        <p:nvPicPr>
          <p:cNvPr id="700" name="Google Shape;700;p44"/>
          <p:cNvPicPr preferRelativeResize="0"/>
          <p:nvPr/>
        </p:nvPicPr>
        <p:blipFill>
          <a:blip r:embed="rId4">
            <a:alphaModFix/>
          </a:blip>
          <a:stretch>
            <a:fillRect/>
          </a:stretch>
        </p:blipFill>
        <p:spPr>
          <a:xfrm>
            <a:off x="4132750" y="2376775"/>
            <a:ext cx="456050" cy="456050"/>
          </a:xfrm>
          <a:prstGeom prst="rect">
            <a:avLst/>
          </a:prstGeom>
          <a:noFill/>
          <a:ln>
            <a:noFill/>
          </a:ln>
        </p:spPr>
      </p:pic>
      <p:pic>
        <p:nvPicPr>
          <p:cNvPr id="701" name="Google Shape;701;p44"/>
          <p:cNvPicPr preferRelativeResize="0"/>
          <p:nvPr/>
        </p:nvPicPr>
        <p:blipFill>
          <a:blip r:embed="rId4">
            <a:alphaModFix/>
          </a:blip>
          <a:stretch>
            <a:fillRect/>
          </a:stretch>
        </p:blipFill>
        <p:spPr>
          <a:xfrm>
            <a:off x="4892275" y="2376775"/>
            <a:ext cx="456050" cy="456050"/>
          </a:xfrm>
          <a:prstGeom prst="rect">
            <a:avLst/>
          </a:prstGeom>
          <a:noFill/>
          <a:ln>
            <a:noFill/>
          </a:ln>
        </p:spPr>
      </p:pic>
      <p:pic>
        <p:nvPicPr>
          <p:cNvPr id="702" name="Google Shape;702;p44"/>
          <p:cNvPicPr preferRelativeResize="0"/>
          <p:nvPr/>
        </p:nvPicPr>
        <p:blipFill>
          <a:blip r:embed="rId4">
            <a:alphaModFix/>
          </a:blip>
          <a:stretch>
            <a:fillRect/>
          </a:stretch>
        </p:blipFill>
        <p:spPr>
          <a:xfrm>
            <a:off x="5651800" y="2376775"/>
            <a:ext cx="456050" cy="456050"/>
          </a:xfrm>
          <a:prstGeom prst="rect">
            <a:avLst/>
          </a:prstGeom>
          <a:noFill/>
          <a:ln>
            <a:noFill/>
          </a:ln>
        </p:spPr>
      </p:pic>
      <p:pic>
        <p:nvPicPr>
          <p:cNvPr id="703" name="Google Shape;703;p44"/>
          <p:cNvPicPr preferRelativeResize="0"/>
          <p:nvPr/>
        </p:nvPicPr>
        <p:blipFill>
          <a:blip r:embed="rId4">
            <a:alphaModFix/>
          </a:blip>
          <a:stretch>
            <a:fillRect/>
          </a:stretch>
        </p:blipFill>
        <p:spPr>
          <a:xfrm>
            <a:off x="6411325" y="2376775"/>
            <a:ext cx="456050" cy="456050"/>
          </a:xfrm>
          <a:prstGeom prst="rect">
            <a:avLst/>
          </a:prstGeom>
          <a:noFill/>
          <a:ln>
            <a:noFill/>
          </a:ln>
        </p:spPr>
      </p:pic>
      <p:pic>
        <p:nvPicPr>
          <p:cNvPr id="704" name="Google Shape;704;p44"/>
          <p:cNvPicPr preferRelativeResize="0"/>
          <p:nvPr/>
        </p:nvPicPr>
        <p:blipFill>
          <a:blip r:embed="rId4">
            <a:alphaModFix/>
          </a:blip>
          <a:stretch>
            <a:fillRect/>
          </a:stretch>
        </p:blipFill>
        <p:spPr>
          <a:xfrm>
            <a:off x="7170850" y="2376775"/>
            <a:ext cx="456050" cy="456050"/>
          </a:xfrm>
          <a:prstGeom prst="rect">
            <a:avLst/>
          </a:prstGeom>
          <a:noFill/>
          <a:ln>
            <a:noFill/>
          </a:ln>
        </p:spPr>
      </p:pic>
      <p:pic>
        <p:nvPicPr>
          <p:cNvPr id="705" name="Google Shape;705;p44"/>
          <p:cNvPicPr preferRelativeResize="0"/>
          <p:nvPr/>
        </p:nvPicPr>
        <p:blipFill>
          <a:blip r:embed="rId4">
            <a:alphaModFix/>
          </a:blip>
          <a:stretch>
            <a:fillRect/>
          </a:stretch>
        </p:blipFill>
        <p:spPr>
          <a:xfrm>
            <a:off x="2613700" y="2870250"/>
            <a:ext cx="456050" cy="456050"/>
          </a:xfrm>
          <a:prstGeom prst="rect">
            <a:avLst/>
          </a:prstGeom>
          <a:noFill/>
          <a:ln>
            <a:noFill/>
          </a:ln>
        </p:spPr>
      </p:pic>
      <p:pic>
        <p:nvPicPr>
          <p:cNvPr id="706" name="Google Shape;706;p44"/>
          <p:cNvPicPr preferRelativeResize="0"/>
          <p:nvPr/>
        </p:nvPicPr>
        <p:blipFill>
          <a:blip r:embed="rId4">
            <a:alphaModFix/>
          </a:blip>
          <a:stretch>
            <a:fillRect/>
          </a:stretch>
        </p:blipFill>
        <p:spPr>
          <a:xfrm>
            <a:off x="3373225" y="2870250"/>
            <a:ext cx="456050" cy="456050"/>
          </a:xfrm>
          <a:prstGeom prst="rect">
            <a:avLst/>
          </a:prstGeom>
          <a:noFill/>
          <a:ln>
            <a:noFill/>
          </a:ln>
        </p:spPr>
      </p:pic>
      <p:pic>
        <p:nvPicPr>
          <p:cNvPr id="707" name="Google Shape;707;p44"/>
          <p:cNvPicPr preferRelativeResize="0"/>
          <p:nvPr/>
        </p:nvPicPr>
        <p:blipFill>
          <a:blip r:embed="rId4">
            <a:alphaModFix/>
          </a:blip>
          <a:stretch>
            <a:fillRect/>
          </a:stretch>
        </p:blipFill>
        <p:spPr>
          <a:xfrm>
            <a:off x="4132750" y="2870250"/>
            <a:ext cx="456050" cy="456050"/>
          </a:xfrm>
          <a:prstGeom prst="rect">
            <a:avLst/>
          </a:prstGeom>
          <a:noFill/>
          <a:ln>
            <a:noFill/>
          </a:ln>
        </p:spPr>
      </p:pic>
      <p:pic>
        <p:nvPicPr>
          <p:cNvPr id="708" name="Google Shape;708;p44"/>
          <p:cNvPicPr preferRelativeResize="0"/>
          <p:nvPr/>
        </p:nvPicPr>
        <p:blipFill>
          <a:blip r:embed="rId4">
            <a:alphaModFix/>
          </a:blip>
          <a:stretch>
            <a:fillRect/>
          </a:stretch>
        </p:blipFill>
        <p:spPr>
          <a:xfrm>
            <a:off x="4892275" y="2870250"/>
            <a:ext cx="456050" cy="456050"/>
          </a:xfrm>
          <a:prstGeom prst="rect">
            <a:avLst/>
          </a:prstGeom>
          <a:noFill/>
          <a:ln>
            <a:noFill/>
          </a:ln>
        </p:spPr>
      </p:pic>
      <p:pic>
        <p:nvPicPr>
          <p:cNvPr id="709" name="Google Shape;709;p44"/>
          <p:cNvPicPr preferRelativeResize="0"/>
          <p:nvPr/>
        </p:nvPicPr>
        <p:blipFill>
          <a:blip r:embed="rId4">
            <a:alphaModFix/>
          </a:blip>
          <a:stretch>
            <a:fillRect/>
          </a:stretch>
        </p:blipFill>
        <p:spPr>
          <a:xfrm>
            <a:off x="5651800" y="2870250"/>
            <a:ext cx="456050" cy="456050"/>
          </a:xfrm>
          <a:prstGeom prst="rect">
            <a:avLst/>
          </a:prstGeom>
          <a:noFill/>
          <a:ln>
            <a:noFill/>
          </a:ln>
        </p:spPr>
      </p:pic>
      <p:pic>
        <p:nvPicPr>
          <p:cNvPr id="710" name="Google Shape;710;p44"/>
          <p:cNvPicPr preferRelativeResize="0"/>
          <p:nvPr/>
        </p:nvPicPr>
        <p:blipFill>
          <a:blip r:embed="rId4">
            <a:alphaModFix/>
          </a:blip>
          <a:stretch>
            <a:fillRect/>
          </a:stretch>
        </p:blipFill>
        <p:spPr>
          <a:xfrm>
            <a:off x="6411325" y="2870250"/>
            <a:ext cx="456050" cy="456050"/>
          </a:xfrm>
          <a:prstGeom prst="rect">
            <a:avLst/>
          </a:prstGeom>
          <a:noFill/>
          <a:ln>
            <a:noFill/>
          </a:ln>
        </p:spPr>
      </p:pic>
      <p:pic>
        <p:nvPicPr>
          <p:cNvPr id="711" name="Google Shape;711;p44"/>
          <p:cNvPicPr preferRelativeResize="0"/>
          <p:nvPr/>
        </p:nvPicPr>
        <p:blipFill>
          <a:blip r:embed="rId4">
            <a:alphaModFix/>
          </a:blip>
          <a:stretch>
            <a:fillRect/>
          </a:stretch>
        </p:blipFill>
        <p:spPr>
          <a:xfrm>
            <a:off x="7170850" y="2870250"/>
            <a:ext cx="456050" cy="456050"/>
          </a:xfrm>
          <a:prstGeom prst="rect">
            <a:avLst/>
          </a:prstGeom>
          <a:noFill/>
          <a:ln>
            <a:noFill/>
          </a:ln>
        </p:spPr>
      </p:pic>
      <p:pic>
        <p:nvPicPr>
          <p:cNvPr id="712" name="Google Shape;712;p44"/>
          <p:cNvPicPr preferRelativeResize="0"/>
          <p:nvPr/>
        </p:nvPicPr>
        <p:blipFill>
          <a:blip r:embed="rId4">
            <a:alphaModFix/>
          </a:blip>
          <a:stretch>
            <a:fillRect/>
          </a:stretch>
        </p:blipFill>
        <p:spPr>
          <a:xfrm>
            <a:off x="2613700" y="3326300"/>
            <a:ext cx="456050" cy="456050"/>
          </a:xfrm>
          <a:prstGeom prst="rect">
            <a:avLst/>
          </a:prstGeom>
          <a:noFill/>
          <a:ln>
            <a:noFill/>
          </a:ln>
        </p:spPr>
      </p:pic>
      <p:pic>
        <p:nvPicPr>
          <p:cNvPr id="713" name="Google Shape;713;p44"/>
          <p:cNvPicPr preferRelativeResize="0"/>
          <p:nvPr/>
        </p:nvPicPr>
        <p:blipFill>
          <a:blip r:embed="rId4">
            <a:alphaModFix/>
          </a:blip>
          <a:stretch>
            <a:fillRect/>
          </a:stretch>
        </p:blipFill>
        <p:spPr>
          <a:xfrm>
            <a:off x="3373225" y="3326300"/>
            <a:ext cx="456050" cy="456050"/>
          </a:xfrm>
          <a:prstGeom prst="rect">
            <a:avLst/>
          </a:prstGeom>
          <a:noFill/>
          <a:ln>
            <a:noFill/>
          </a:ln>
        </p:spPr>
      </p:pic>
      <p:pic>
        <p:nvPicPr>
          <p:cNvPr id="714" name="Google Shape;714;p44"/>
          <p:cNvPicPr preferRelativeResize="0"/>
          <p:nvPr/>
        </p:nvPicPr>
        <p:blipFill>
          <a:blip r:embed="rId4">
            <a:alphaModFix/>
          </a:blip>
          <a:stretch>
            <a:fillRect/>
          </a:stretch>
        </p:blipFill>
        <p:spPr>
          <a:xfrm>
            <a:off x="4132750" y="3326300"/>
            <a:ext cx="456050" cy="456050"/>
          </a:xfrm>
          <a:prstGeom prst="rect">
            <a:avLst/>
          </a:prstGeom>
          <a:noFill/>
          <a:ln>
            <a:noFill/>
          </a:ln>
        </p:spPr>
      </p:pic>
      <p:pic>
        <p:nvPicPr>
          <p:cNvPr id="715" name="Google Shape;715;p44"/>
          <p:cNvPicPr preferRelativeResize="0"/>
          <p:nvPr/>
        </p:nvPicPr>
        <p:blipFill>
          <a:blip r:embed="rId4">
            <a:alphaModFix/>
          </a:blip>
          <a:stretch>
            <a:fillRect/>
          </a:stretch>
        </p:blipFill>
        <p:spPr>
          <a:xfrm>
            <a:off x="4892275" y="3326300"/>
            <a:ext cx="456050" cy="456050"/>
          </a:xfrm>
          <a:prstGeom prst="rect">
            <a:avLst/>
          </a:prstGeom>
          <a:noFill/>
          <a:ln>
            <a:noFill/>
          </a:ln>
        </p:spPr>
      </p:pic>
      <p:pic>
        <p:nvPicPr>
          <p:cNvPr id="716" name="Google Shape;716;p44"/>
          <p:cNvPicPr preferRelativeResize="0"/>
          <p:nvPr/>
        </p:nvPicPr>
        <p:blipFill>
          <a:blip r:embed="rId4">
            <a:alphaModFix/>
          </a:blip>
          <a:stretch>
            <a:fillRect/>
          </a:stretch>
        </p:blipFill>
        <p:spPr>
          <a:xfrm>
            <a:off x="5651800" y="3326300"/>
            <a:ext cx="456050" cy="456050"/>
          </a:xfrm>
          <a:prstGeom prst="rect">
            <a:avLst/>
          </a:prstGeom>
          <a:noFill/>
          <a:ln>
            <a:noFill/>
          </a:ln>
        </p:spPr>
      </p:pic>
      <p:pic>
        <p:nvPicPr>
          <p:cNvPr id="717" name="Google Shape;717;p44"/>
          <p:cNvPicPr preferRelativeResize="0"/>
          <p:nvPr/>
        </p:nvPicPr>
        <p:blipFill>
          <a:blip r:embed="rId4">
            <a:alphaModFix/>
          </a:blip>
          <a:stretch>
            <a:fillRect/>
          </a:stretch>
        </p:blipFill>
        <p:spPr>
          <a:xfrm>
            <a:off x="6411325" y="3326300"/>
            <a:ext cx="456050" cy="456050"/>
          </a:xfrm>
          <a:prstGeom prst="rect">
            <a:avLst/>
          </a:prstGeom>
          <a:noFill/>
          <a:ln>
            <a:noFill/>
          </a:ln>
        </p:spPr>
      </p:pic>
      <p:pic>
        <p:nvPicPr>
          <p:cNvPr id="718" name="Google Shape;718;p44"/>
          <p:cNvPicPr preferRelativeResize="0"/>
          <p:nvPr/>
        </p:nvPicPr>
        <p:blipFill>
          <a:blip r:embed="rId4">
            <a:alphaModFix/>
          </a:blip>
          <a:stretch>
            <a:fillRect/>
          </a:stretch>
        </p:blipFill>
        <p:spPr>
          <a:xfrm>
            <a:off x="7170850" y="3326300"/>
            <a:ext cx="456050" cy="456050"/>
          </a:xfrm>
          <a:prstGeom prst="rect">
            <a:avLst/>
          </a:prstGeom>
          <a:noFill/>
          <a:ln>
            <a:noFill/>
          </a:ln>
        </p:spPr>
      </p:pic>
      <p:pic>
        <p:nvPicPr>
          <p:cNvPr id="719" name="Google Shape;719;p44"/>
          <p:cNvPicPr preferRelativeResize="0"/>
          <p:nvPr/>
        </p:nvPicPr>
        <p:blipFill>
          <a:blip r:embed="rId4">
            <a:alphaModFix/>
          </a:blip>
          <a:stretch>
            <a:fillRect/>
          </a:stretch>
        </p:blipFill>
        <p:spPr>
          <a:xfrm>
            <a:off x="2613700" y="3819775"/>
            <a:ext cx="456050" cy="456050"/>
          </a:xfrm>
          <a:prstGeom prst="rect">
            <a:avLst/>
          </a:prstGeom>
          <a:noFill/>
          <a:ln>
            <a:noFill/>
          </a:ln>
        </p:spPr>
      </p:pic>
      <p:pic>
        <p:nvPicPr>
          <p:cNvPr id="720" name="Google Shape;720;p44"/>
          <p:cNvPicPr preferRelativeResize="0"/>
          <p:nvPr/>
        </p:nvPicPr>
        <p:blipFill>
          <a:blip r:embed="rId4">
            <a:alphaModFix/>
          </a:blip>
          <a:stretch>
            <a:fillRect/>
          </a:stretch>
        </p:blipFill>
        <p:spPr>
          <a:xfrm>
            <a:off x="3373225" y="3819775"/>
            <a:ext cx="456050" cy="456050"/>
          </a:xfrm>
          <a:prstGeom prst="rect">
            <a:avLst/>
          </a:prstGeom>
          <a:noFill/>
          <a:ln>
            <a:noFill/>
          </a:ln>
        </p:spPr>
      </p:pic>
      <p:pic>
        <p:nvPicPr>
          <p:cNvPr id="721" name="Google Shape;721;p44"/>
          <p:cNvPicPr preferRelativeResize="0"/>
          <p:nvPr/>
        </p:nvPicPr>
        <p:blipFill>
          <a:blip r:embed="rId4">
            <a:alphaModFix/>
          </a:blip>
          <a:stretch>
            <a:fillRect/>
          </a:stretch>
        </p:blipFill>
        <p:spPr>
          <a:xfrm>
            <a:off x="4132750" y="3819775"/>
            <a:ext cx="456050" cy="456050"/>
          </a:xfrm>
          <a:prstGeom prst="rect">
            <a:avLst/>
          </a:prstGeom>
          <a:noFill/>
          <a:ln>
            <a:noFill/>
          </a:ln>
        </p:spPr>
      </p:pic>
      <p:pic>
        <p:nvPicPr>
          <p:cNvPr id="722" name="Google Shape;722;p44"/>
          <p:cNvPicPr preferRelativeResize="0"/>
          <p:nvPr/>
        </p:nvPicPr>
        <p:blipFill>
          <a:blip r:embed="rId4">
            <a:alphaModFix/>
          </a:blip>
          <a:stretch>
            <a:fillRect/>
          </a:stretch>
        </p:blipFill>
        <p:spPr>
          <a:xfrm>
            <a:off x="4892275" y="3819775"/>
            <a:ext cx="456050" cy="456050"/>
          </a:xfrm>
          <a:prstGeom prst="rect">
            <a:avLst/>
          </a:prstGeom>
          <a:noFill/>
          <a:ln>
            <a:noFill/>
          </a:ln>
        </p:spPr>
      </p:pic>
      <p:pic>
        <p:nvPicPr>
          <p:cNvPr id="723" name="Google Shape;723;p44"/>
          <p:cNvPicPr preferRelativeResize="0"/>
          <p:nvPr/>
        </p:nvPicPr>
        <p:blipFill>
          <a:blip r:embed="rId4">
            <a:alphaModFix/>
          </a:blip>
          <a:stretch>
            <a:fillRect/>
          </a:stretch>
        </p:blipFill>
        <p:spPr>
          <a:xfrm>
            <a:off x="5651800" y="3819775"/>
            <a:ext cx="456050" cy="456050"/>
          </a:xfrm>
          <a:prstGeom prst="rect">
            <a:avLst/>
          </a:prstGeom>
          <a:noFill/>
          <a:ln>
            <a:noFill/>
          </a:ln>
        </p:spPr>
      </p:pic>
      <p:pic>
        <p:nvPicPr>
          <p:cNvPr id="724" name="Google Shape;724;p44"/>
          <p:cNvPicPr preferRelativeResize="0"/>
          <p:nvPr/>
        </p:nvPicPr>
        <p:blipFill>
          <a:blip r:embed="rId4">
            <a:alphaModFix/>
          </a:blip>
          <a:stretch>
            <a:fillRect/>
          </a:stretch>
        </p:blipFill>
        <p:spPr>
          <a:xfrm>
            <a:off x="6411325" y="3819775"/>
            <a:ext cx="456050" cy="456050"/>
          </a:xfrm>
          <a:prstGeom prst="rect">
            <a:avLst/>
          </a:prstGeom>
          <a:noFill/>
          <a:ln>
            <a:noFill/>
          </a:ln>
        </p:spPr>
      </p:pic>
      <p:pic>
        <p:nvPicPr>
          <p:cNvPr id="725" name="Google Shape;725;p44"/>
          <p:cNvPicPr preferRelativeResize="0"/>
          <p:nvPr/>
        </p:nvPicPr>
        <p:blipFill>
          <a:blip r:embed="rId4">
            <a:alphaModFix/>
          </a:blip>
          <a:stretch>
            <a:fillRect/>
          </a:stretch>
        </p:blipFill>
        <p:spPr>
          <a:xfrm>
            <a:off x="7170850" y="3819775"/>
            <a:ext cx="456050" cy="456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88200" y="2310150"/>
            <a:ext cx="2382000" cy="523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SzPts val="1900"/>
              <a:buNone/>
            </a:pPr>
            <a:r>
              <a:rPr lang="en" sz="2000"/>
              <a:t>AGENDA</a:t>
            </a:r>
            <a:endParaRPr sz="2000"/>
          </a:p>
        </p:txBody>
      </p:sp>
      <p:sp>
        <p:nvSpPr>
          <p:cNvPr id="98" name="Google Shape;98;p15"/>
          <p:cNvSpPr txBox="1">
            <a:spLocks noGrp="1"/>
          </p:cNvSpPr>
          <p:nvPr>
            <p:ph type="body" idx="1"/>
          </p:nvPr>
        </p:nvSpPr>
        <p:spPr>
          <a:xfrm>
            <a:off x="3476530" y="1330786"/>
            <a:ext cx="5161500" cy="2911800"/>
          </a:xfrm>
          <a:prstGeom prst="rect">
            <a:avLst/>
          </a:prstGeom>
          <a:noFill/>
          <a:ln>
            <a:noFill/>
          </a:ln>
        </p:spPr>
        <p:txBody>
          <a:bodyPr spcFirstLastPara="1" wrap="square" lIns="91425" tIns="45700" rIns="91425" bIns="45700" anchor="ctr" anchorCtr="0">
            <a:noAutofit/>
          </a:bodyPr>
          <a:lstStyle/>
          <a:p>
            <a:pPr marL="457200" lvl="0" indent="-298450" algn="l" rtl="0">
              <a:lnSpc>
                <a:spcPct val="250000"/>
              </a:lnSpc>
              <a:spcBef>
                <a:spcPts val="0"/>
              </a:spcBef>
              <a:spcAft>
                <a:spcPts val="0"/>
              </a:spcAft>
              <a:buSzPts val="1100"/>
              <a:buChar char="●"/>
            </a:pPr>
            <a:r>
              <a:rPr lang="en" b="1"/>
              <a:t>Understanding DevOps</a:t>
            </a:r>
            <a:endParaRPr b="1"/>
          </a:p>
          <a:p>
            <a:pPr marL="457200" lvl="0" indent="-298450" algn="l" rtl="0">
              <a:lnSpc>
                <a:spcPct val="250000"/>
              </a:lnSpc>
              <a:spcBef>
                <a:spcPts val="0"/>
              </a:spcBef>
              <a:spcAft>
                <a:spcPts val="0"/>
              </a:spcAft>
              <a:buSzPts val="1100"/>
              <a:buChar char="●"/>
            </a:pPr>
            <a:r>
              <a:rPr lang="en" b="1"/>
              <a:t>DevOps Tooling (e.g. SonarQube)</a:t>
            </a:r>
            <a:endParaRPr b="1"/>
          </a:p>
          <a:p>
            <a:pPr marL="457200" lvl="0" indent="-298450" algn="l" rtl="0">
              <a:lnSpc>
                <a:spcPct val="250000"/>
              </a:lnSpc>
              <a:spcBef>
                <a:spcPts val="0"/>
              </a:spcBef>
              <a:spcAft>
                <a:spcPts val="0"/>
              </a:spcAft>
              <a:buSzPts val="1100"/>
              <a:buChar char="●"/>
            </a:pPr>
            <a:r>
              <a:rPr lang="en" b="1"/>
              <a:t>Introduction to Containers</a:t>
            </a:r>
            <a:endParaRPr b="1"/>
          </a:p>
          <a:p>
            <a:pPr marL="457200" lvl="0" indent="-298450" algn="l" rtl="0">
              <a:lnSpc>
                <a:spcPct val="250000"/>
              </a:lnSpc>
              <a:spcBef>
                <a:spcPts val="0"/>
              </a:spcBef>
              <a:spcAft>
                <a:spcPts val="0"/>
              </a:spcAft>
              <a:buSzPts val="1100"/>
              <a:buChar char="●"/>
            </a:pPr>
            <a:r>
              <a:rPr lang="en" b="1"/>
              <a:t>Container Orchestration</a:t>
            </a:r>
            <a:endParaRPr b="1"/>
          </a:p>
          <a:p>
            <a:pPr marL="457200" lvl="0" indent="-298450" algn="l" rtl="0">
              <a:lnSpc>
                <a:spcPct val="250000"/>
              </a:lnSpc>
              <a:spcBef>
                <a:spcPts val="0"/>
              </a:spcBef>
              <a:spcAft>
                <a:spcPts val="0"/>
              </a:spcAft>
              <a:buSzPts val="1100"/>
              <a:buChar char="●"/>
            </a:pPr>
            <a:r>
              <a:rPr lang="en" b="1"/>
              <a:t>DevOps and Containers in Practice</a:t>
            </a:r>
            <a:endParaRPr b="1"/>
          </a:p>
          <a:p>
            <a:pPr marL="457200" lvl="0" indent="-298450" algn="l" rtl="0">
              <a:lnSpc>
                <a:spcPct val="250000"/>
              </a:lnSpc>
              <a:spcBef>
                <a:spcPts val="0"/>
              </a:spcBef>
              <a:spcAft>
                <a:spcPts val="0"/>
              </a:spcAft>
              <a:buSzPts val="1100"/>
              <a:buChar char="●"/>
            </a:pPr>
            <a:r>
              <a:rPr lang="en" b="1"/>
              <a:t>Deployment Automation</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0"/>
          <p:cNvSpPr txBox="1">
            <a:spLocks noGrp="1"/>
          </p:cNvSpPr>
          <p:nvPr>
            <p:ph type="title"/>
          </p:nvPr>
        </p:nvSpPr>
        <p:spPr>
          <a:xfrm>
            <a:off x="613700" y="714275"/>
            <a:ext cx="8253300" cy="3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Challenge</a:t>
            </a:r>
            <a:endParaRPr b="0">
              <a:solidFill>
                <a:srgbClr val="000000"/>
              </a:solidFill>
              <a:latin typeface="Montserrat Black"/>
              <a:ea typeface="Montserrat Black"/>
              <a:cs typeface="Montserrat Black"/>
              <a:sym typeface="Montserrat Black"/>
            </a:endParaRPr>
          </a:p>
        </p:txBody>
      </p:sp>
      <p:pic>
        <p:nvPicPr>
          <p:cNvPr id="659" name="Google Shape;659;p40"/>
          <p:cNvPicPr preferRelativeResize="0"/>
          <p:nvPr/>
        </p:nvPicPr>
        <p:blipFill rotWithShape="1">
          <a:blip r:embed="rId3">
            <a:alphaModFix/>
          </a:blip>
          <a:srcRect/>
          <a:stretch/>
        </p:blipFill>
        <p:spPr>
          <a:xfrm>
            <a:off x="568525" y="1253124"/>
            <a:ext cx="8343651" cy="3832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1"/>
          <p:cNvSpPr txBox="1">
            <a:spLocks noGrp="1"/>
          </p:cNvSpPr>
          <p:nvPr>
            <p:ph type="title"/>
          </p:nvPr>
        </p:nvSpPr>
        <p:spPr>
          <a:xfrm>
            <a:off x="613700" y="714275"/>
            <a:ext cx="8253300" cy="3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Matrix from Hell</a:t>
            </a:r>
            <a:endParaRPr b="0">
              <a:solidFill>
                <a:srgbClr val="000000"/>
              </a:solidFill>
              <a:latin typeface="Montserrat Black"/>
              <a:ea typeface="Montserrat Black"/>
              <a:cs typeface="Montserrat Black"/>
              <a:sym typeface="Montserrat Black"/>
            </a:endParaRPr>
          </a:p>
        </p:txBody>
      </p:sp>
      <p:pic>
        <p:nvPicPr>
          <p:cNvPr id="665" name="Google Shape;665;p41"/>
          <p:cNvPicPr preferRelativeResize="0"/>
          <p:nvPr/>
        </p:nvPicPr>
        <p:blipFill rotWithShape="1">
          <a:blip r:embed="rId3">
            <a:alphaModFix/>
          </a:blip>
          <a:srcRect/>
          <a:stretch/>
        </p:blipFill>
        <p:spPr>
          <a:xfrm>
            <a:off x="1568300" y="1259900"/>
            <a:ext cx="6007424" cy="373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0" name="Google Shape;730;p45"/>
          <p:cNvPicPr preferRelativeResize="0"/>
          <p:nvPr/>
        </p:nvPicPr>
        <p:blipFill rotWithShape="1">
          <a:blip r:embed="rId3">
            <a:alphaModFix/>
          </a:blip>
          <a:srcRect t="367" b="357"/>
          <a:stretch/>
        </p:blipFill>
        <p:spPr>
          <a:xfrm>
            <a:off x="1682288" y="1463775"/>
            <a:ext cx="6116124" cy="2908424"/>
          </a:xfrm>
          <a:prstGeom prst="rect">
            <a:avLst/>
          </a:prstGeom>
          <a:noFill/>
          <a:ln>
            <a:noFill/>
          </a:ln>
        </p:spPr>
      </p:pic>
      <p:sp>
        <p:nvSpPr>
          <p:cNvPr id="731" name="Google Shape;731;p45"/>
          <p:cNvSpPr txBox="1">
            <a:spLocks noGrp="1"/>
          </p:cNvSpPr>
          <p:nvPr>
            <p:ph type="title"/>
          </p:nvPr>
        </p:nvSpPr>
        <p:spPr>
          <a:xfrm>
            <a:off x="613700" y="666225"/>
            <a:ext cx="8253300" cy="362100"/>
          </a:xfrm>
          <a:prstGeom prst="rect">
            <a:avLst/>
          </a:prstGeom>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 is a shipping container system for code</a:t>
            </a:r>
            <a:endParaRPr b="0">
              <a:solidFill>
                <a:srgbClr val="000000"/>
              </a:solidFill>
              <a:latin typeface="Montserrat Black"/>
              <a:ea typeface="Montserrat Black"/>
              <a:cs typeface="Montserrat Black"/>
              <a:sym typeface="Montserrat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6"/>
          <p:cNvSpPr txBox="1">
            <a:spLocks noGrp="1"/>
          </p:cNvSpPr>
          <p:nvPr>
            <p:ph type="title"/>
          </p:nvPr>
        </p:nvSpPr>
        <p:spPr>
          <a:xfrm>
            <a:off x="613700" y="616075"/>
            <a:ext cx="8253300" cy="41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Another TADA!</a:t>
            </a:r>
            <a:endParaRPr b="0">
              <a:solidFill>
                <a:srgbClr val="000000"/>
              </a:solidFill>
              <a:latin typeface="Montserrat Black"/>
              <a:ea typeface="Montserrat Black"/>
              <a:cs typeface="Montserrat Black"/>
              <a:sym typeface="Montserrat Black"/>
            </a:endParaRPr>
          </a:p>
        </p:txBody>
      </p:sp>
      <p:pic>
        <p:nvPicPr>
          <p:cNvPr id="737" name="Google Shape;737;p46"/>
          <p:cNvPicPr preferRelativeResize="0"/>
          <p:nvPr/>
        </p:nvPicPr>
        <p:blipFill rotWithShape="1">
          <a:blip r:embed="rId3">
            <a:alphaModFix/>
          </a:blip>
          <a:srcRect/>
          <a:stretch/>
        </p:blipFill>
        <p:spPr>
          <a:xfrm>
            <a:off x="1954700" y="1177400"/>
            <a:ext cx="5234599" cy="3672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7"/>
          <p:cNvSpPr txBox="1">
            <a:spLocks noGrp="1"/>
          </p:cNvSpPr>
          <p:nvPr>
            <p:ph type="title"/>
          </p:nvPr>
        </p:nvSpPr>
        <p:spPr>
          <a:xfrm>
            <a:off x="613700" y="637575"/>
            <a:ext cx="8253300" cy="39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Solution</a:t>
            </a:r>
            <a:endParaRPr b="0">
              <a:solidFill>
                <a:srgbClr val="000000"/>
              </a:solidFill>
              <a:latin typeface="Montserrat Black"/>
              <a:ea typeface="Montserrat Black"/>
              <a:cs typeface="Montserrat Black"/>
              <a:sym typeface="Montserrat Black"/>
            </a:endParaRPr>
          </a:p>
        </p:txBody>
      </p:sp>
      <p:pic>
        <p:nvPicPr>
          <p:cNvPr id="743" name="Google Shape;743;p47"/>
          <p:cNvPicPr preferRelativeResize="0"/>
          <p:nvPr/>
        </p:nvPicPr>
        <p:blipFill rotWithShape="1">
          <a:blip r:embed="rId3">
            <a:alphaModFix/>
          </a:blip>
          <a:srcRect/>
          <a:stretch/>
        </p:blipFill>
        <p:spPr>
          <a:xfrm>
            <a:off x="4752625" y="1393350"/>
            <a:ext cx="3578600" cy="2954201"/>
          </a:xfrm>
          <a:prstGeom prst="rect">
            <a:avLst/>
          </a:prstGeom>
          <a:noFill/>
          <a:ln w="9525" cap="flat" cmpd="sng">
            <a:solidFill>
              <a:schemeClr val="dk2"/>
            </a:solidFill>
            <a:prstDash val="solid"/>
            <a:round/>
            <a:headEnd type="none" w="sm" len="sm"/>
            <a:tailEnd type="none" w="sm" len="sm"/>
          </a:ln>
        </p:spPr>
      </p:pic>
      <p:sp>
        <p:nvSpPr>
          <p:cNvPr id="744" name="Google Shape;744;p47"/>
          <p:cNvSpPr/>
          <p:nvPr/>
        </p:nvSpPr>
        <p:spPr>
          <a:xfrm>
            <a:off x="629700" y="1393400"/>
            <a:ext cx="3942300" cy="29541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600" b="1" i="1"/>
              <a:t>CONTAINERS</a:t>
            </a:r>
            <a:endParaRPr sz="600" b="1" i="1"/>
          </a:p>
        </p:txBody>
      </p:sp>
      <p:sp>
        <p:nvSpPr>
          <p:cNvPr id="745" name="Google Shape;745;p47"/>
          <p:cNvSpPr/>
          <p:nvPr/>
        </p:nvSpPr>
        <p:spPr>
          <a:xfrm>
            <a:off x="750440" y="3951306"/>
            <a:ext cx="3700800" cy="2892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SERVER</a:t>
            </a:r>
            <a:endParaRPr sz="800" b="1">
              <a:solidFill>
                <a:srgbClr val="FFFFFF"/>
              </a:solidFill>
              <a:latin typeface="Century Gothic"/>
              <a:ea typeface="Century Gothic"/>
              <a:cs typeface="Century Gothic"/>
              <a:sym typeface="Century Gothic"/>
            </a:endParaRPr>
          </a:p>
        </p:txBody>
      </p:sp>
      <p:sp>
        <p:nvSpPr>
          <p:cNvPr id="746" name="Google Shape;746;p47"/>
          <p:cNvSpPr/>
          <p:nvPr/>
        </p:nvSpPr>
        <p:spPr>
          <a:xfrm>
            <a:off x="750440" y="3567279"/>
            <a:ext cx="3700800" cy="2892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HOST OPERATING SYSTEM</a:t>
            </a:r>
            <a:endParaRPr sz="800" b="1">
              <a:solidFill>
                <a:srgbClr val="FFFFFF"/>
              </a:solidFill>
              <a:latin typeface="Century Gothic"/>
              <a:ea typeface="Century Gothic"/>
              <a:cs typeface="Century Gothic"/>
              <a:sym typeface="Century Gothic"/>
            </a:endParaRPr>
          </a:p>
        </p:txBody>
      </p:sp>
      <p:sp>
        <p:nvSpPr>
          <p:cNvPr id="747" name="Google Shape;747;p47"/>
          <p:cNvSpPr/>
          <p:nvPr/>
        </p:nvSpPr>
        <p:spPr>
          <a:xfrm>
            <a:off x="750440" y="3183252"/>
            <a:ext cx="3700800" cy="2892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CONTAINER ENGINE </a:t>
            </a:r>
            <a:endParaRPr sz="800" b="1">
              <a:solidFill>
                <a:srgbClr val="FFFFFF"/>
              </a:solidFill>
              <a:latin typeface="Century Gothic"/>
              <a:ea typeface="Century Gothic"/>
              <a:cs typeface="Century Gothic"/>
              <a:sym typeface="Century Gothic"/>
            </a:endParaRPr>
          </a:p>
        </p:txBody>
      </p:sp>
      <p:sp>
        <p:nvSpPr>
          <p:cNvPr id="748" name="Google Shape;748;p47"/>
          <p:cNvSpPr/>
          <p:nvPr/>
        </p:nvSpPr>
        <p:spPr>
          <a:xfrm>
            <a:off x="750407" y="1797177"/>
            <a:ext cx="277200" cy="8220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MYSQL</a:t>
            </a:r>
            <a:endParaRPr sz="800" b="1">
              <a:solidFill>
                <a:srgbClr val="3EA1EF"/>
              </a:solidFill>
              <a:latin typeface="Century Gothic"/>
              <a:ea typeface="Century Gothic"/>
              <a:cs typeface="Century Gothic"/>
              <a:sym typeface="Century Gothic"/>
            </a:endParaRPr>
          </a:p>
        </p:txBody>
      </p:sp>
      <p:sp>
        <p:nvSpPr>
          <p:cNvPr id="749" name="Google Shape;749;p47"/>
          <p:cNvSpPr/>
          <p:nvPr/>
        </p:nvSpPr>
        <p:spPr>
          <a:xfrm>
            <a:off x="750411" y="2714222"/>
            <a:ext cx="1582500" cy="3741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BINS/LIBS</a:t>
            </a:r>
            <a:endParaRPr sz="800" b="1">
              <a:solidFill>
                <a:srgbClr val="3EA1EF"/>
              </a:solidFill>
              <a:latin typeface="Century Gothic"/>
              <a:ea typeface="Century Gothic"/>
              <a:cs typeface="Century Gothic"/>
              <a:sym typeface="Century Gothic"/>
            </a:endParaRPr>
          </a:p>
        </p:txBody>
      </p:sp>
      <p:sp>
        <p:nvSpPr>
          <p:cNvPr id="750" name="Google Shape;750;p47"/>
          <p:cNvSpPr/>
          <p:nvPr/>
        </p:nvSpPr>
        <p:spPr>
          <a:xfrm>
            <a:off x="2868753" y="2714222"/>
            <a:ext cx="1582500" cy="3741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BINS/LIBS</a:t>
            </a:r>
            <a:endParaRPr sz="800" b="1">
              <a:solidFill>
                <a:srgbClr val="3EA1EF"/>
              </a:solidFill>
              <a:latin typeface="Century Gothic"/>
              <a:ea typeface="Century Gothic"/>
              <a:cs typeface="Century Gothic"/>
              <a:sym typeface="Century Gothic"/>
            </a:endParaRPr>
          </a:p>
        </p:txBody>
      </p:sp>
      <p:sp>
        <p:nvSpPr>
          <p:cNvPr id="751" name="Google Shape;751;p47"/>
          <p:cNvSpPr/>
          <p:nvPr/>
        </p:nvSpPr>
        <p:spPr>
          <a:xfrm>
            <a:off x="1396791" y="1797334"/>
            <a:ext cx="277200" cy="8220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MYSQL</a:t>
            </a:r>
            <a:endParaRPr sz="800" b="1">
              <a:solidFill>
                <a:srgbClr val="3EA1EF"/>
              </a:solidFill>
              <a:latin typeface="Century Gothic"/>
              <a:ea typeface="Century Gothic"/>
              <a:cs typeface="Century Gothic"/>
              <a:sym typeface="Century Gothic"/>
            </a:endParaRPr>
          </a:p>
        </p:txBody>
      </p:sp>
      <p:sp>
        <p:nvSpPr>
          <p:cNvPr id="752" name="Google Shape;752;p47"/>
          <p:cNvSpPr/>
          <p:nvPr/>
        </p:nvSpPr>
        <p:spPr>
          <a:xfrm>
            <a:off x="2043176" y="1797334"/>
            <a:ext cx="277200" cy="8220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MYSQL</a:t>
            </a:r>
            <a:endParaRPr sz="800" b="1">
              <a:solidFill>
                <a:srgbClr val="3EA1EF"/>
              </a:solidFill>
              <a:latin typeface="Century Gothic"/>
              <a:ea typeface="Century Gothic"/>
              <a:cs typeface="Century Gothic"/>
              <a:sym typeface="Century Gothic"/>
            </a:endParaRPr>
          </a:p>
        </p:txBody>
      </p:sp>
      <p:sp>
        <p:nvSpPr>
          <p:cNvPr id="753" name="Google Shape;753;p47"/>
          <p:cNvSpPr/>
          <p:nvPr/>
        </p:nvSpPr>
        <p:spPr>
          <a:xfrm>
            <a:off x="2875139" y="1797177"/>
            <a:ext cx="277200" cy="8220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a:t>
            </a:r>
            <a:endParaRPr sz="800" b="1">
              <a:solidFill>
                <a:srgbClr val="3EA1EF"/>
              </a:solidFill>
              <a:latin typeface="Century Gothic"/>
              <a:ea typeface="Century Gothic"/>
              <a:cs typeface="Century Gothic"/>
              <a:sym typeface="Century Gothic"/>
            </a:endParaRPr>
          </a:p>
        </p:txBody>
      </p:sp>
      <p:sp>
        <p:nvSpPr>
          <p:cNvPr id="754" name="Google Shape;754;p47"/>
          <p:cNvSpPr/>
          <p:nvPr/>
        </p:nvSpPr>
        <p:spPr>
          <a:xfrm>
            <a:off x="3521524" y="1797334"/>
            <a:ext cx="277200" cy="8220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a:t>
            </a:r>
            <a:endParaRPr sz="800" b="1">
              <a:solidFill>
                <a:srgbClr val="3EA1EF"/>
              </a:solidFill>
              <a:latin typeface="Century Gothic"/>
              <a:ea typeface="Century Gothic"/>
              <a:cs typeface="Century Gothic"/>
              <a:sym typeface="Century Gothic"/>
            </a:endParaRPr>
          </a:p>
        </p:txBody>
      </p:sp>
      <p:sp>
        <p:nvSpPr>
          <p:cNvPr id="755" name="Google Shape;755;p47"/>
          <p:cNvSpPr/>
          <p:nvPr/>
        </p:nvSpPr>
        <p:spPr>
          <a:xfrm>
            <a:off x="4174049" y="1797309"/>
            <a:ext cx="277200" cy="8220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a:t>
            </a:r>
            <a:endParaRPr sz="800" b="1">
              <a:solidFill>
                <a:srgbClr val="3EA1EF"/>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8"/>
          <p:cNvSpPr txBox="1">
            <a:spLocks noGrp="1"/>
          </p:cNvSpPr>
          <p:nvPr>
            <p:ph type="title"/>
          </p:nvPr>
        </p:nvSpPr>
        <p:spPr>
          <a:xfrm>
            <a:off x="613700" y="587425"/>
            <a:ext cx="8253300" cy="44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Container Advantages</a:t>
            </a:r>
            <a:endParaRPr b="0">
              <a:solidFill>
                <a:srgbClr val="000000"/>
              </a:solidFill>
              <a:latin typeface="Montserrat Black"/>
              <a:ea typeface="Montserrat Black"/>
              <a:cs typeface="Montserrat Black"/>
              <a:sym typeface="Montserrat Black"/>
            </a:endParaRPr>
          </a:p>
        </p:txBody>
      </p:sp>
      <p:pic>
        <p:nvPicPr>
          <p:cNvPr id="761" name="Google Shape;761;p48"/>
          <p:cNvPicPr preferRelativeResize="0"/>
          <p:nvPr/>
        </p:nvPicPr>
        <p:blipFill rotWithShape="1">
          <a:blip r:embed="rId3">
            <a:alphaModFix/>
          </a:blip>
          <a:srcRect l="1292" t="2662" r="1564" b="2935"/>
          <a:stretch/>
        </p:blipFill>
        <p:spPr>
          <a:xfrm>
            <a:off x="1475700" y="1396900"/>
            <a:ext cx="6175074" cy="3409899"/>
          </a:xfrm>
          <a:prstGeom prst="rect">
            <a:avLst/>
          </a:prstGeom>
          <a:noFill/>
          <a:ln>
            <a:noFill/>
          </a:ln>
        </p:spPr>
      </p:pic>
      <p:sp>
        <p:nvSpPr>
          <p:cNvPr id="762" name="Google Shape;762;p48"/>
          <p:cNvSpPr/>
          <p:nvPr/>
        </p:nvSpPr>
        <p:spPr>
          <a:xfrm>
            <a:off x="4105150" y="2631975"/>
            <a:ext cx="1568400" cy="887100"/>
          </a:xfrm>
          <a:prstGeom prst="roundRect">
            <a:avLst>
              <a:gd name="adj" fmla="val 16667"/>
            </a:avLst>
          </a:prstGeom>
          <a:solidFill>
            <a:schemeClr val="accent3"/>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Container Use Cases</a:t>
            </a:r>
            <a:endParaRPr sz="1400" b="1" i="0" u="none" strike="noStrike" cap="none">
              <a:solidFill>
                <a:srgbClr val="FFFFF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9"/>
          <p:cNvSpPr txBox="1">
            <a:spLocks noGrp="1"/>
          </p:cNvSpPr>
          <p:nvPr>
            <p:ph type="title"/>
          </p:nvPr>
        </p:nvSpPr>
        <p:spPr>
          <a:xfrm>
            <a:off x="613700" y="714275"/>
            <a:ext cx="8253300" cy="314100"/>
          </a:xfrm>
          <a:prstGeom prst="rect">
            <a:avLst/>
          </a:prstGeom>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Base Architecture Difference</a:t>
            </a:r>
            <a:endParaRPr b="0">
              <a:solidFill>
                <a:srgbClr val="000000"/>
              </a:solidFill>
              <a:latin typeface="Montserrat Black"/>
              <a:ea typeface="Montserrat Black"/>
              <a:cs typeface="Montserrat Black"/>
              <a:sym typeface="Montserrat Black"/>
            </a:endParaRPr>
          </a:p>
        </p:txBody>
      </p:sp>
      <p:sp>
        <p:nvSpPr>
          <p:cNvPr id="768" name="Google Shape;768;p49"/>
          <p:cNvSpPr/>
          <p:nvPr/>
        </p:nvSpPr>
        <p:spPr>
          <a:xfrm>
            <a:off x="4761526" y="2278975"/>
            <a:ext cx="3359100" cy="20982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2398589" y="2285587"/>
            <a:ext cx="1119900" cy="1045800"/>
          </a:xfrm>
          <a:prstGeom prst="rect">
            <a:avLst/>
          </a:prstGeom>
          <a:solidFill>
            <a:srgbClr val="3D85C6"/>
          </a:soli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a:off x="3518332" y="2285587"/>
            <a:ext cx="1119900" cy="10458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1" name="Google Shape;771;p49"/>
          <p:cNvPicPr preferRelativeResize="0"/>
          <p:nvPr/>
        </p:nvPicPr>
        <p:blipFill rotWithShape="1">
          <a:blip r:embed="rId3">
            <a:alphaModFix/>
          </a:blip>
          <a:srcRect l="21716" t="8701" r="21980" b="9825"/>
          <a:stretch/>
        </p:blipFill>
        <p:spPr>
          <a:xfrm>
            <a:off x="365863" y="2690225"/>
            <a:ext cx="827924" cy="1198025"/>
          </a:xfrm>
          <a:prstGeom prst="rect">
            <a:avLst/>
          </a:prstGeom>
          <a:noFill/>
          <a:ln>
            <a:noFill/>
          </a:ln>
        </p:spPr>
      </p:pic>
      <p:sp>
        <p:nvSpPr>
          <p:cNvPr id="772" name="Google Shape;772;p49"/>
          <p:cNvSpPr/>
          <p:nvPr/>
        </p:nvSpPr>
        <p:spPr>
          <a:xfrm>
            <a:off x="1278900" y="2285587"/>
            <a:ext cx="1119900" cy="10458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1278900" y="3331400"/>
            <a:ext cx="3359100" cy="10458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9"/>
          <p:cNvSpPr/>
          <p:nvPr/>
        </p:nvSpPr>
        <p:spPr>
          <a:xfrm>
            <a:off x="1381755" y="4098069"/>
            <a:ext cx="3153300" cy="2103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HARDWARE</a:t>
            </a:r>
            <a:endParaRPr sz="800" b="1">
              <a:solidFill>
                <a:srgbClr val="FFFFFF"/>
              </a:solidFill>
              <a:latin typeface="Century Gothic"/>
              <a:ea typeface="Century Gothic"/>
              <a:cs typeface="Century Gothic"/>
              <a:sym typeface="Century Gothic"/>
            </a:endParaRPr>
          </a:p>
        </p:txBody>
      </p:sp>
      <p:sp>
        <p:nvSpPr>
          <p:cNvPr id="775" name="Google Shape;775;p49"/>
          <p:cNvSpPr/>
          <p:nvPr/>
        </p:nvSpPr>
        <p:spPr>
          <a:xfrm>
            <a:off x="1381755" y="3749088"/>
            <a:ext cx="3153300" cy="2103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HOST OPERATING SYSTEM</a:t>
            </a:r>
            <a:endParaRPr sz="800" b="1">
              <a:solidFill>
                <a:srgbClr val="FFFFFF"/>
              </a:solidFill>
              <a:latin typeface="Century Gothic"/>
              <a:ea typeface="Century Gothic"/>
              <a:cs typeface="Century Gothic"/>
              <a:sym typeface="Century Gothic"/>
            </a:endParaRPr>
          </a:p>
        </p:txBody>
      </p:sp>
      <p:sp>
        <p:nvSpPr>
          <p:cNvPr id="776" name="Google Shape;776;p49"/>
          <p:cNvSpPr/>
          <p:nvPr/>
        </p:nvSpPr>
        <p:spPr>
          <a:xfrm>
            <a:off x="1381755" y="3400108"/>
            <a:ext cx="3153300" cy="2103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HYPERVISOR</a:t>
            </a:r>
            <a:endParaRPr sz="800" b="1">
              <a:solidFill>
                <a:srgbClr val="FFFFFF"/>
              </a:solidFill>
              <a:latin typeface="Century Gothic"/>
              <a:ea typeface="Century Gothic"/>
              <a:cs typeface="Century Gothic"/>
              <a:sym typeface="Century Gothic"/>
            </a:endParaRPr>
          </a:p>
        </p:txBody>
      </p:sp>
      <p:sp>
        <p:nvSpPr>
          <p:cNvPr id="777" name="Google Shape;777;p49"/>
          <p:cNvSpPr/>
          <p:nvPr/>
        </p:nvSpPr>
        <p:spPr>
          <a:xfrm>
            <a:off x="1355756" y="2342285"/>
            <a:ext cx="966000" cy="2103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APP1</a:t>
            </a:r>
            <a:endParaRPr sz="800" b="1">
              <a:solidFill>
                <a:srgbClr val="3EA1EF"/>
              </a:solidFill>
              <a:latin typeface="Century Gothic"/>
              <a:ea typeface="Century Gothic"/>
              <a:cs typeface="Century Gothic"/>
              <a:sym typeface="Century Gothic"/>
            </a:endParaRPr>
          </a:p>
        </p:txBody>
      </p:sp>
      <p:sp>
        <p:nvSpPr>
          <p:cNvPr id="778" name="Google Shape;778;p49"/>
          <p:cNvSpPr/>
          <p:nvPr/>
        </p:nvSpPr>
        <p:spPr>
          <a:xfrm>
            <a:off x="1355756" y="2696706"/>
            <a:ext cx="966000" cy="2103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LIBRARIES</a:t>
            </a:r>
            <a:endParaRPr sz="800" b="1">
              <a:solidFill>
                <a:srgbClr val="3EA1EF"/>
              </a:solidFill>
              <a:latin typeface="Century Gothic"/>
              <a:ea typeface="Century Gothic"/>
              <a:cs typeface="Century Gothic"/>
              <a:sym typeface="Century Gothic"/>
            </a:endParaRPr>
          </a:p>
        </p:txBody>
      </p:sp>
      <p:sp>
        <p:nvSpPr>
          <p:cNvPr id="779" name="Google Shape;779;p49"/>
          <p:cNvSpPr/>
          <p:nvPr/>
        </p:nvSpPr>
        <p:spPr>
          <a:xfrm>
            <a:off x="1355756" y="3051127"/>
            <a:ext cx="966000" cy="2103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GUEST OS 1</a:t>
            </a:r>
            <a:endParaRPr sz="800" b="1">
              <a:solidFill>
                <a:srgbClr val="3EA1EF"/>
              </a:solidFill>
              <a:latin typeface="Century Gothic"/>
              <a:ea typeface="Century Gothic"/>
              <a:cs typeface="Century Gothic"/>
              <a:sym typeface="Century Gothic"/>
            </a:endParaRPr>
          </a:p>
        </p:txBody>
      </p:sp>
      <p:sp>
        <p:nvSpPr>
          <p:cNvPr id="780" name="Google Shape;780;p49"/>
          <p:cNvSpPr/>
          <p:nvPr/>
        </p:nvSpPr>
        <p:spPr>
          <a:xfrm>
            <a:off x="2475471" y="2342285"/>
            <a:ext cx="966000" cy="2103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APP2</a:t>
            </a:r>
            <a:endParaRPr sz="800" b="1">
              <a:solidFill>
                <a:srgbClr val="3EA1EF"/>
              </a:solidFill>
              <a:latin typeface="Century Gothic"/>
              <a:ea typeface="Century Gothic"/>
              <a:cs typeface="Century Gothic"/>
              <a:sym typeface="Century Gothic"/>
            </a:endParaRPr>
          </a:p>
        </p:txBody>
      </p:sp>
      <p:sp>
        <p:nvSpPr>
          <p:cNvPr id="781" name="Google Shape;781;p49"/>
          <p:cNvSpPr/>
          <p:nvPr/>
        </p:nvSpPr>
        <p:spPr>
          <a:xfrm>
            <a:off x="2475471" y="2696706"/>
            <a:ext cx="966000" cy="2103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LIBRARIES</a:t>
            </a:r>
            <a:endParaRPr sz="800" b="1">
              <a:solidFill>
                <a:srgbClr val="3EA1EF"/>
              </a:solidFill>
              <a:latin typeface="Century Gothic"/>
              <a:ea typeface="Century Gothic"/>
              <a:cs typeface="Century Gothic"/>
              <a:sym typeface="Century Gothic"/>
            </a:endParaRPr>
          </a:p>
        </p:txBody>
      </p:sp>
      <p:sp>
        <p:nvSpPr>
          <p:cNvPr id="782" name="Google Shape;782;p49"/>
          <p:cNvSpPr/>
          <p:nvPr/>
        </p:nvSpPr>
        <p:spPr>
          <a:xfrm>
            <a:off x="2475471" y="3051127"/>
            <a:ext cx="966000" cy="2103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GUEST OS 2</a:t>
            </a:r>
            <a:endParaRPr sz="800" b="1">
              <a:solidFill>
                <a:srgbClr val="3EA1EF"/>
              </a:solidFill>
              <a:latin typeface="Century Gothic"/>
              <a:ea typeface="Century Gothic"/>
              <a:cs typeface="Century Gothic"/>
              <a:sym typeface="Century Gothic"/>
            </a:endParaRPr>
          </a:p>
        </p:txBody>
      </p:sp>
      <p:sp>
        <p:nvSpPr>
          <p:cNvPr id="783" name="Google Shape;783;p49"/>
          <p:cNvSpPr/>
          <p:nvPr/>
        </p:nvSpPr>
        <p:spPr>
          <a:xfrm>
            <a:off x="3595139" y="2342285"/>
            <a:ext cx="966000" cy="2103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APP3</a:t>
            </a:r>
            <a:endParaRPr sz="800" b="1">
              <a:solidFill>
                <a:srgbClr val="3EA1EF"/>
              </a:solidFill>
              <a:latin typeface="Century Gothic"/>
              <a:ea typeface="Century Gothic"/>
              <a:cs typeface="Century Gothic"/>
              <a:sym typeface="Century Gothic"/>
            </a:endParaRPr>
          </a:p>
        </p:txBody>
      </p:sp>
      <p:sp>
        <p:nvSpPr>
          <p:cNvPr id="784" name="Google Shape;784;p49"/>
          <p:cNvSpPr/>
          <p:nvPr/>
        </p:nvSpPr>
        <p:spPr>
          <a:xfrm>
            <a:off x="3595139" y="2696706"/>
            <a:ext cx="966000" cy="2103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LIBRARIES</a:t>
            </a:r>
            <a:endParaRPr sz="800" b="1">
              <a:solidFill>
                <a:srgbClr val="3EA1EF"/>
              </a:solidFill>
              <a:latin typeface="Century Gothic"/>
              <a:ea typeface="Century Gothic"/>
              <a:cs typeface="Century Gothic"/>
              <a:sym typeface="Century Gothic"/>
            </a:endParaRPr>
          </a:p>
        </p:txBody>
      </p:sp>
      <p:sp>
        <p:nvSpPr>
          <p:cNvPr id="785" name="Google Shape;785;p49"/>
          <p:cNvSpPr/>
          <p:nvPr/>
        </p:nvSpPr>
        <p:spPr>
          <a:xfrm>
            <a:off x="3595139" y="3051127"/>
            <a:ext cx="966000" cy="2103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GUEST OS 3</a:t>
            </a:r>
            <a:endParaRPr sz="800" b="1">
              <a:solidFill>
                <a:srgbClr val="3EA1EF"/>
              </a:solidFill>
              <a:latin typeface="Century Gothic"/>
              <a:ea typeface="Century Gothic"/>
              <a:cs typeface="Century Gothic"/>
              <a:sym typeface="Century Gothic"/>
            </a:endParaRPr>
          </a:p>
        </p:txBody>
      </p:sp>
      <p:sp>
        <p:nvSpPr>
          <p:cNvPr id="786" name="Google Shape;786;p49"/>
          <p:cNvSpPr/>
          <p:nvPr/>
        </p:nvSpPr>
        <p:spPr>
          <a:xfrm>
            <a:off x="4864404" y="4060795"/>
            <a:ext cx="3153300" cy="2307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HARDWARE</a:t>
            </a:r>
            <a:endParaRPr sz="800" b="1">
              <a:solidFill>
                <a:srgbClr val="FFFFFF"/>
              </a:solidFill>
              <a:latin typeface="Century Gothic"/>
              <a:ea typeface="Century Gothic"/>
              <a:cs typeface="Century Gothic"/>
              <a:sym typeface="Century Gothic"/>
            </a:endParaRPr>
          </a:p>
        </p:txBody>
      </p:sp>
      <p:sp>
        <p:nvSpPr>
          <p:cNvPr id="787" name="Google Shape;787;p49"/>
          <p:cNvSpPr/>
          <p:nvPr/>
        </p:nvSpPr>
        <p:spPr>
          <a:xfrm>
            <a:off x="4864404" y="3678226"/>
            <a:ext cx="3153300" cy="2307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HOST OPERATING SYSTEM</a:t>
            </a:r>
            <a:endParaRPr sz="800" b="1">
              <a:solidFill>
                <a:srgbClr val="FFFFFF"/>
              </a:solidFill>
              <a:latin typeface="Century Gothic"/>
              <a:ea typeface="Century Gothic"/>
              <a:cs typeface="Century Gothic"/>
              <a:sym typeface="Century Gothic"/>
            </a:endParaRPr>
          </a:p>
        </p:txBody>
      </p:sp>
      <p:sp>
        <p:nvSpPr>
          <p:cNvPr id="788" name="Google Shape;788;p49"/>
          <p:cNvSpPr/>
          <p:nvPr/>
        </p:nvSpPr>
        <p:spPr>
          <a:xfrm>
            <a:off x="4864404" y="3295657"/>
            <a:ext cx="3153300" cy="2307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CONTAINER ENGINE </a:t>
            </a:r>
            <a:endParaRPr sz="800" b="1">
              <a:solidFill>
                <a:srgbClr val="FFFFFF"/>
              </a:solidFill>
              <a:latin typeface="Century Gothic"/>
              <a:ea typeface="Century Gothic"/>
              <a:cs typeface="Century Gothic"/>
              <a:sym typeface="Century Gothic"/>
            </a:endParaRPr>
          </a:p>
        </p:txBody>
      </p:sp>
      <p:sp>
        <p:nvSpPr>
          <p:cNvPr id="789" name="Google Shape;789;p49"/>
          <p:cNvSpPr/>
          <p:nvPr/>
        </p:nvSpPr>
        <p:spPr>
          <a:xfrm>
            <a:off x="4864365" y="2342287"/>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APP1</a:t>
            </a:r>
            <a:endParaRPr sz="800" b="1">
              <a:solidFill>
                <a:srgbClr val="3EA1EF"/>
              </a:solidFill>
              <a:latin typeface="Century Gothic"/>
              <a:ea typeface="Century Gothic"/>
              <a:cs typeface="Century Gothic"/>
              <a:sym typeface="Century Gothic"/>
            </a:endParaRPr>
          </a:p>
        </p:txBody>
      </p:sp>
      <p:sp>
        <p:nvSpPr>
          <p:cNvPr id="790" name="Google Shape;790;p49"/>
          <p:cNvSpPr/>
          <p:nvPr/>
        </p:nvSpPr>
        <p:spPr>
          <a:xfrm>
            <a:off x="4864365" y="2845274"/>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LIBRARIES</a:t>
            </a:r>
            <a:endParaRPr sz="800" b="1">
              <a:solidFill>
                <a:srgbClr val="3EA1EF"/>
              </a:solidFill>
              <a:latin typeface="Century Gothic"/>
              <a:ea typeface="Century Gothic"/>
              <a:cs typeface="Century Gothic"/>
              <a:sym typeface="Century Gothic"/>
            </a:endParaRPr>
          </a:p>
        </p:txBody>
      </p:sp>
      <p:sp>
        <p:nvSpPr>
          <p:cNvPr id="791" name="Google Shape;791;p49"/>
          <p:cNvSpPr/>
          <p:nvPr/>
        </p:nvSpPr>
        <p:spPr>
          <a:xfrm>
            <a:off x="5965923" y="2342287"/>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APP2</a:t>
            </a:r>
            <a:endParaRPr sz="800" b="1">
              <a:solidFill>
                <a:srgbClr val="3EA1EF"/>
              </a:solidFill>
              <a:latin typeface="Century Gothic"/>
              <a:ea typeface="Century Gothic"/>
              <a:cs typeface="Century Gothic"/>
              <a:sym typeface="Century Gothic"/>
            </a:endParaRPr>
          </a:p>
        </p:txBody>
      </p:sp>
      <p:sp>
        <p:nvSpPr>
          <p:cNvPr id="792" name="Google Shape;792;p49"/>
          <p:cNvSpPr/>
          <p:nvPr/>
        </p:nvSpPr>
        <p:spPr>
          <a:xfrm>
            <a:off x="5965923" y="2845274"/>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LIBRARIES</a:t>
            </a:r>
            <a:endParaRPr sz="800" b="1">
              <a:solidFill>
                <a:srgbClr val="3EA1EF"/>
              </a:solidFill>
              <a:latin typeface="Century Gothic"/>
              <a:ea typeface="Century Gothic"/>
              <a:cs typeface="Century Gothic"/>
              <a:sym typeface="Century Gothic"/>
            </a:endParaRPr>
          </a:p>
        </p:txBody>
      </p:sp>
      <p:sp>
        <p:nvSpPr>
          <p:cNvPr id="793" name="Google Shape;793;p49"/>
          <p:cNvSpPr/>
          <p:nvPr/>
        </p:nvSpPr>
        <p:spPr>
          <a:xfrm>
            <a:off x="7067435" y="2342287"/>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APP3</a:t>
            </a:r>
            <a:endParaRPr sz="800" b="1">
              <a:solidFill>
                <a:srgbClr val="3EA1EF"/>
              </a:solidFill>
              <a:latin typeface="Century Gothic"/>
              <a:ea typeface="Century Gothic"/>
              <a:cs typeface="Century Gothic"/>
              <a:sym typeface="Century Gothic"/>
            </a:endParaRPr>
          </a:p>
        </p:txBody>
      </p:sp>
      <p:sp>
        <p:nvSpPr>
          <p:cNvPr id="794" name="Google Shape;794;p49"/>
          <p:cNvSpPr/>
          <p:nvPr/>
        </p:nvSpPr>
        <p:spPr>
          <a:xfrm>
            <a:off x="7067435" y="2845274"/>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LIBRARIES</a:t>
            </a:r>
            <a:endParaRPr sz="800" b="1">
              <a:solidFill>
                <a:srgbClr val="3EA1EF"/>
              </a:solidFill>
              <a:latin typeface="Century Gothic"/>
              <a:ea typeface="Century Gothic"/>
              <a:cs typeface="Century Gothic"/>
              <a:sym typeface="Century Gothic"/>
            </a:endParaRPr>
          </a:p>
        </p:txBody>
      </p:sp>
      <p:pic>
        <p:nvPicPr>
          <p:cNvPr id="795" name="Google Shape;795;p49"/>
          <p:cNvPicPr preferRelativeResize="0"/>
          <p:nvPr/>
        </p:nvPicPr>
        <p:blipFill rotWithShape="1">
          <a:blip r:embed="rId4">
            <a:alphaModFix/>
          </a:blip>
          <a:srcRect l="73449" t="11169" r="2439" b="7476"/>
          <a:stretch/>
        </p:blipFill>
        <p:spPr>
          <a:xfrm>
            <a:off x="8245163" y="2729063"/>
            <a:ext cx="532978" cy="1198025"/>
          </a:xfrm>
          <a:prstGeom prst="rect">
            <a:avLst/>
          </a:prstGeom>
          <a:noFill/>
          <a:ln>
            <a:noFill/>
          </a:ln>
        </p:spPr>
      </p:pic>
      <p:pic>
        <p:nvPicPr>
          <p:cNvPr id="796" name="Google Shape;796;p49"/>
          <p:cNvPicPr preferRelativeResize="0"/>
          <p:nvPr/>
        </p:nvPicPr>
        <p:blipFill>
          <a:blip r:embed="rId5">
            <a:alphaModFix/>
          </a:blip>
          <a:stretch>
            <a:fillRect/>
          </a:stretch>
        </p:blipFill>
        <p:spPr>
          <a:xfrm>
            <a:off x="2666738" y="1367201"/>
            <a:ext cx="572900" cy="572900"/>
          </a:xfrm>
          <a:prstGeom prst="rect">
            <a:avLst/>
          </a:prstGeom>
          <a:noFill/>
          <a:ln>
            <a:noFill/>
          </a:ln>
        </p:spPr>
      </p:pic>
      <p:pic>
        <p:nvPicPr>
          <p:cNvPr id="797" name="Google Shape;797;p49"/>
          <p:cNvPicPr preferRelativeResize="0"/>
          <p:nvPr/>
        </p:nvPicPr>
        <p:blipFill rotWithShape="1">
          <a:blip r:embed="rId6">
            <a:alphaModFix/>
          </a:blip>
          <a:srcRect l="15637" r="7333" b="35458"/>
          <a:stretch/>
        </p:blipFill>
        <p:spPr>
          <a:xfrm>
            <a:off x="5933663" y="1367200"/>
            <a:ext cx="799131" cy="572900"/>
          </a:xfrm>
          <a:prstGeom prst="rect">
            <a:avLst/>
          </a:prstGeom>
          <a:noFill/>
          <a:ln>
            <a:noFill/>
          </a:ln>
        </p:spPr>
      </p:pic>
      <p:sp>
        <p:nvSpPr>
          <p:cNvPr id="798" name="Google Shape;798;p49"/>
          <p:cNvSpPr txBox="1"/>
          <p:nvPr/>
        </p:nvSpPr>
        <p:spPr>
          <a:xfrm>
            <a:off x="2172888" y="1881800"/>
            <a:ext cx="156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entury Gothic"/>
                <a:ea typeface="Century Gothic"/>
                <a:cs typeface="Century Gothic"/>
                <a:sym typeface="Century Gothic"/>
              </a:rPr>
              <a:t>Virtual Machine</a:t>
            </a:r>
            <a:endParaRPr b="1">
              <a:latin typeface="Century Gothic"/>
              <a:ea typeface="Century Gothic"/>
              <a:cs typeface="Century Gothic"/>
              <a:sym typeface="Century Gothic"/>
            </a:endParaRPr>
          </a:p>
        </p:txBody>
      </p:sp>
      <p:sp>
        <p:nvSpPr>
          <p:cNvPr id="799" name="Google Shape;799;p49"/>
          <p:cNvSpPr txBox="1"/>
          <p:nvPr/>
        </p:nvSpPr>
        <p:spPr>
          <a:xfrm>
            <a:off x="5552925" y="1881800"/>
            <a:ext cx="156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entury Gothic"/>
                <a:ea typeface="Century Gothic"/>
                <a:cs typeface="Century Gothic"/>
                <a:sym typeface="Century Gothic"/>
              </a:rPr>
              <a:t>Docker</a:t>
            </a:r>
            <a:endParaRPr b="1">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50"/>
          <p:cNvSpPr txBox="1">
            <a:spLocks noGrp="1"/>
          </p:cNvSpPr>
          <p:nvPr>
            <p:ph type="title"/>
          </p:nvPr>
        </p:nvSpPr>
        <p:spPr>
          <a:xfrm>
            <a:off x="613700" y="714275"/>
            <a:ext cx="8253300" cy="314100"/>
          </a:xfrm>
          <a:prstGeom prst="rect">
            <a:avLst/>
          </a:prstGeom>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What Is Docker ?</a:t>
            </a:r>
            <a:endParaRPr b="0">
              <a:solidFill>
                <a:srgbClr val="000000"/>
              </a:solidFill>
              <a:latin typeface="Montserrat Black"/>
              <a:ea typeface="Montserrat Black"/>
              <a:cs typeface="Montserrat Black"/>
              <a:sym typeface="Montserrat Black"/>
            </a:endParaRPr>
          </a:p>
        </p:txBody>
      </p:sp>
      <p:sp>
        <p:nvSpPr>
          <p:cNvPr id="805" name="Google Shape;805;p50"/>
          <p:cNvSpPr txBox="1">
            <a:spLocks noGrp="1"/>
          </p:cNvSpPr>
          <p:nvPr>
            <p:ph type="subTitle" idx="1"/>
          </p:nvPr>
        </p:nvSpPr>
        <p:spPr>
          <a:xfrm>
            <a:off x="613700" y="1104575"/>
            <a:ext cx="4601400" cy="3173100"/>
          </a:xfrm>
          <a:prstGeom prst="rect">
            <a:avLst/>
          </a:prstGeom>
        </p:spPr>
        <p:txBody>
          <a:bodyPr spcFirstLastPara="1" wrap="square" lIns="91400" tIns="91400" rIns="91400" bIns="91400" anchor="t" anchorCtr="0">
            <a:noAutofit/>
          </a:bodyPr>
          <a:lstStyle/>
          <a:p>
            <a:pPr marL="457200" lvl="0" indent="-304800" algn="just" rtl="0">
              <a:lnSpc>
                <a:spcPct val="150000"/>
              </a:lnSpc>
              <a:spcBef>
                <a:spcPts val="6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Docker containers wrap up a piece of software in a complete filesystem that contains everything it needs to run: </a:t>
            </a:r>
            <a:endParaRPr sz="1200">
              <a:solidFill>
                <a:srgbClr val="000000"/>
              </a:solidFill>
              <a:latin typeface="Montserrat"/>
              <a:ea typeface="Montserrat"/>
              <a:cs typeface="Montserrat"/>
              <a:sym typeface="Montserrat"/>
            </a:endParaRPr>
          </a:p>
          <a:p>
            <a:pPr marL="914400" lvl="1" indent="-304800" algn="just" rtl="0">
              <a:lnSpc>
                <a:spcPct val="15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code </a:t>
            </a:r>
            <a:endParaRPr sz="1200">
              <a:solidFill>
                <a:srgbClr val="000000"/>
              </a:solidFill>
              <a:latin typeface="Montserrat"/>
              <a:ea typeface="Montserrat"/>
              <a:cs typeface="Montserrat"/>
              <a:sym typeface="Montserrat"/>
            </a:endParaRPr>
          </a:p>
          <a:p>
            <a:pPr marL="914400" lvl="1" indent="-304800" algn="just" rtl="0">
              <a:lnSpc>
                <a:spcPct val="15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runtime</a:t>
            </a:r>
            <a:endParaRPr sz="1200">
              <a:solidFill>
                <a:srgbClr val="000000"/>
              </a:solidFill>
              <a:latin typeface="Montserrat"/>
              <a:ea typeface="Montserrat"/>
              <a:cs typeface="Montserrat"/>
              <a:sym typeface="Montserrat"/>
            </a:endParaRPr>
          </a:p>
          <a:p>
            <a:pPr marL="914400" lvl="1" indent="-304800" algn="just" rtl="0">
              <a:lnSpc>
                <a:spcPct val="15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system tools</a:t>
            </a:r>
            <a:endParaRPr sz="1200">
              <a:solidFill>
                <a:srgbClr val="000000"/>
              </a:solidFill>
              <a:latin typeface="Montserrat"/>
              <a:ea typeface="Montserrat"/>
              <a:cs typeface="Montserrat"/>
              <a:sym typeface="Montserrat"/>
            </a:endParaRPr>
          </a:p>
          <a:p>
            <a:pPr marL="914400" lvl="1" indent="-304800" algn="just" rtl="0">
              <a:lnSpc>
                <a:spcPct val="15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system libraries</a:t>
            </a:r>
            <a:endParaRPr sz="1200">
              <a:solidFill>
                <a:srgbClr val="000000"/>
              </a:solidFill>
              <a:latin typeface="Montserrat"/>
              <a:ea typeface="Montserrat"/>
              <a:cs typeface="Montserrat"/>
              <a:sym typeface="Montserrat"/>
            </a:endParaRPr>
          </a:p>
          <a:p>
            <a:pPr marL="457200" lvl="0" indent="-304800" algn="just" rtl="0">
              <a:lnSpc>
                <a:spcPct val="15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It will always run the same, regardless of the environment it is running in.</a:t>
            </a:r>
            <a:endParaRPr sz="1200">
              <a:solidFill>
                <a:srgbClr val="000000"/>
              </a:solidFill>
              <a:latin typeface="Montserrat"/>
              <a:ea typeface="Montserrat"/>
              <a:cs typeface="Montserrat"/>
              <a:sym typeface="Montserrat"/>
            </a:endParaRPr>
          </a:p>
          <a:p>
            <a:pPr marL="457200" lvl="0" indent="-304800" algn="just" rtl="0">
              <a:lnSpc>
                <a:spcPct val="150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It is an open platform to build, ship and run distributed applications.</a:t>
            </a:r>
            <a:endParaRPr sz="1200">
              <a:latin typeface="Montserrat"/>
              <a:ea typeface="Montserrat"/>
              <a:cs typeface="Montserrat"/>
              <a:sym typeface="Montserrat"/>
            </a:endParaRPr>
          </a:p>
        </p:txBody>
      </p:sp>
      <p:sp>
        <p:nvSpPr>
          <p:cNvPr id="806" name="Google Shape;806;p50"/>
          <p:cNvSpPr/>
          <p:nvPr/>
        </p:nvSpPr>
        <p:spPr>
          <a:xfrm>
            <a:off x="5356101" y="1713050"/>
            <a:ext cx="3359100" cy="20982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0"/>
          <p:cNvSpPr/>
          <p:nvPr/>
        </p:nvSpPr>
        <p:spPr>
          <a:xfrm>
            <a:off x="5458979" y="3494870"/>
            <a:ext cx="3153300" cy="2307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HARDWARE</a:t>
            </a:r>
            <a:endParaRPr sz="800" b="1">
              <a:solidFill>
                <a:srgbClr val="FFFFFF"/>
              </a:solidFill>
              <a:latin typeface="Century Gothic"/>
              <a:ea typeface="Century Gothic"/>
              <a:cs typeface="Century Gothic"/>
              <a:sym typeface="Century Gothic"/>
            </a:endParaRPr>
          </a:p>
        </p:txBody>
      </p:sp>
      <p:sp>
        <p:nvSpPr>
          <p:cNvPr id="808" name="Google Shape;808;p50"/>
          <p:cNvSpPr/>
          <p:nvPr/>
        </p:nvSpPr>
        <p:spPr>
          <a:xfrm>
            <a:off x="5458979" y="3112301"/>
            <a:ext cx="3153300" cy="2307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HOST OPERATING SYSTEM</a:t>
            </a:r>
            <a:endParaRPr sz="800" b="1">
              <a:solidFill>
                <a:srgbClr val="FFFFFF"/>
              </a:solidFill>
              <a:latin typeface="Century Gothic"/>
              <a:ea typeface="Century Gothic"/>
              <a:cs typeface="Century Gothic"/>
              <a:sym typeface="Century Gothic"/>
            </a:endParaRPr>
          </a:p>
        </p:txBody>
      </p:sp>
      <p:sp>
        <p:nvSpPr>
          <p:cNvPr id="809" name="Google Shape;809;p50"/>
          <p:cNvSpPr/>
          <p:nvPr/>
        </p:nvSpPr>
        <p:spPr>
          <a:xfrm>
            <a:off x="5458979" y="2729732"/>
            <a:ext cx="3153300" cy="230700"/>
          </a:xfrm>
          <a:prstGeom prst="rect">
            <a:avLst/>
          </a:prstGeom>
          <a:solidFill>
            <a:srgbClr val="3EA1EF"/>
          </a:solidFill>
          <a:ln w="9525" cap="flat" cmpd="sng">
            <a:solidFill>
              <a:srgbClr val="3EA1E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Century Gothic"/>
                <a:ea typeface="Century Gothic"/>
                <a:cs typeface="Century Gothic"/>
                <a:sym typeface="Century Gothic"/>
              </a:rPr>
              <a:t>CONTAINER ENGINE </a:t>
            </a:r>
            <a:endParaRPr sz="800" b="1">
              <a:solidFill>
                <a:srgbClr val="FFFFFF"/>
              </a:solidFill>
              <a:latin typeface="Century Gothic"/>
              <a:ea typeface="Century Gothic"/>
              <a:cs typeface="Century Gothic"/>
              <a:sym typeface="Century Gothic"/>
            </a:endParaRPr>
          </a:p>
        </p:txBody>
      </p:sp>
      <p:sp>
        <p:nvSpPr>
          <p:cNvPr id="810" name="Google Shape;810;p50"/>
          <p:cNvSpPr/>
          <p:nvPr/>
        </p:nvSpPr>
        <p:spPr>
          <a:xfrm>
            <a:off x="5458940" y="1776362"/>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APP1</a:t>
            </a:r>
            <a:endParaRPr sz="800" b="1">
              <a:solidFill>
                <a:srgbClr val="3EA1EF"/>
              </a:solidFill>
              <a:latin typeface="Century Gothic"/>
              <a:ea typeface="Century Gothic"/>
              <a:cs typeface="Century Gothic"/>
              <a:sym typeface="Century Gothic"/>
            </a:endParaRPr>
          </a:p>
        </p:txBody>
      </p:sp>
      <p:sp>
        <p:nvSpPr>
          <p:cNvPr id="811" name="Google Shape;811;p50"/>
          <p:cNvSpPr/>
          <p:nvPr/>
        </p:nvSpPr>
        <p:spPr>
          <a:xfrm>
            <a:off x="5458940" y="2279349"/>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LIBRARIES</a:t>
            </a:r>
            <a:endParaRPr sz="800" b="1">
              <a:solidFill>
                <a:srgbClr val="3EA1EF"/>
              </a:solidFill>
              <a:latin typeface="Century Gothic"/>
              <a:ea typeface="Century Gothic"/>
              <a:cs typeface="Century Gothic"/>
              <a:sym typeface="Century Gothic"/>
            </a:endParaRPr>
          </a:p>
        </p:txBody>
      </p:sp>
      <p:sp>
        <p:nvSpPr>
          <p:cNvPr id="812" name="Google Shape;812;p50"/>
          <p:cNvSpPr/>
          <p:nvPr/>
        </p:nvSpPr>
        <p:spPr>
          <a:xfrm>
            <a:off x="6560498" y="1776362"/>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APP2</a:t>
            </a:r>
            <a:endParaRPr sz="800" b="1">
              <a:solidFill>
                <a:srgbClr val="3EA1EF"/>
              </a:solidFill>
              <a:latin typeface="Century Gothic"/>
              <a:ea typeface="Century Gothic"/>
              <a:cs typeface="Century Gothic"/>
              <a:sym typeface="Century Gothic"/>
            </a:endParaRPr>
          </a:p>
        </p:txBody>
      </p:sp>
      <p:sp>
        <p:nvSpPr>
          <p:cNvPr id="813" name="Google Shape;813;p50"/>
          <p:cNvSpPr/>
          <p:nvPr/>
        </p:nvSpPr>
        <p:spPr>
          <a:xfrm>
            <a:off x="6560498" y="2279349"/>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LIBRARIES</a:t>
            </a:r>
            <a:endParaRPr sz="800" b="1">
              <a:solidFill>
                <a:srgbClr val="3EA1EF"/>
              </a:solidFill>
              <a:latin typeface="Century Gothic"/>
              <a:ea typeface="Century Gothic"/>
              <a:cs typeface="Century Gothic"/>
              <a:sym typeface="Century Gothic"/>
            </a:endParaRPr>
          </a:p>
        </p:txBody>
      </p:sp>
      <p:sp>
        <p:nvSpPr>
          <p:cNvPr id="814" name="Google Shape;814;p50"/>
          <p:cNvSpPr/>
          <p:nvPr/>
        </p:nvSpPr>
        <p:spPr>
          <a:xfrm>
            <a:off x="7662010" y="1776362"/>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APP3</a:t>
            </a:r>
            <a:endParaRPr sz="800" b="1">
              <a:solidFill>
                <a:srgbClr val="3EA1EF"/>
              </a:solidFill>
              <a:latin typeface="Century Gothic"/>
              <a:ea typeface="Century Gothic"/>
              <a:cs typeface="Century Gothic"/>
              <a:sym typeface="Century Gothic"/>
            </a:endParaRPr>
          </a:p>
        </p:txBody>
      </p:sp>
      <p:sp>
        <p:nvSpPr>
          <p:cNvPr id="815" name="Google Shape;815;p50"/>
          <p:cNvSpPr/>
          <p:nvPr/>
        </p:nvSpPr>
        <p:spPr>
          <a:xfrm>
            <a:off x="7662010" y="2279349"/>
            <a:ext cx="950400" cy="2985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3EA1EF"/>
                </a:solidFill>
                <a:latin typeface="Century Gothic"/>
                <a:ea typeface="Century Gothic"/>
                <a:cs typeface="Century Gothic"/>
                <a:sym typeface="Century Gothic"/>
              </a:rPr>
              <a:t>LIBRARIES</a:t>
            </a:r>
            <a:endParaRPr sz="800" b="1">
              <a:solidFill>
                <a:srgbClr val="3EA1EF"/>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51"/>
          <p:cNvSpPr txBox="1">
            <a:spLocks noGrp="1"/>
          </p:cNvSpPr>
          <p:nvPr>
            <p:ph type="title"/>
          </p:nvPr>
        </p:nvSpPr>
        <p:spPr>
          <a:xfrm>
            <a:off x="613700" y="630400"/>
            <a:ext cx="8253300" cy="3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 | Images</a:t>
            </a:r>
            <a:endParaRPr b="0">
              <a:solidFill>
                <a:srgbClr val="000000"/>
              </a:solidFill>
              <a:latin typeface="Montserrat Black"/>
              <a:ea typeface="Montserrat Black"/>
              <a:cs typeface="Montserrat Black"/>
              <a:sym typeface="Montserrat Black"/>
            </a:endParaRPr>
          </a:p>
        </p:txBody>
      </p:sp>
      <p:pic>
        <p:nvPicPr>
          <p:cNvPr id="821" name="Google Shape;821;p51"/>
          <p:cNvPicPr preferRelativeResize="0"/>
          <p:nvPr/>
        </p:nvPicPr>
        <p:blipFill rotWithShape="1">
          <a:blip r:embed="rId3">
            <a:alphaModFix/>
          </a:blip>
          <a:srcRect/>
          <a:stretch/>
        </p:blipFill>
        <p:spPr>
          <a:xfrm>
            <a:off x="4740700" y="2937600"/>
            <a:ext cx="4217550" cy="652700"/>
          </a:xfrm>
          <a:prstGeom prst="rect">
            <a:avLst/>
          </a:prstGeom>
          <a:noFill/>
          <a:ln w="9525" cap="flat" cmpd="sng">
            <a:solidFill>
              <a:srgbClr val="595959"/>
            </a:solidFill>
            <a:prstDash val="solid"/>
            <a:round/>
            <a:headEnd type="none" w="sm" len="sm"/>
            <a:tailEnd type="none" w="sm" len="sm"/>
          </a:ln>
        </p:spPr>
      </p:pic>
      <p:pic>
        <p:nvPicPr>
          <p:cNvPr id="822" name="Google Shape;822;p51"/>
          <p:cNvPicPr preferRelativeResize="0"/>
          <p:nvPr/>
        </p:nvPicPr>
        <p:blipFill rotWithShape="1">
          <a:blip r:embed="rId4">
            <a:alphaModFix/>
          </a:blip>
          <a:srcRect/>
          <a:stretch/>
        </p:blipFill>
        <p:spPr>
          <a:xfrm>
            <a:off x="4740700" y="3742355"/>
            <a:ext cx="4238000" cy="1252320"/>
          </a:xfrm>
          <a:prstGeom prst="rect">
            <a:avLst/>
          </a:prstGeom>
          <a:noFill/>
          <a:ln w="9525" cap="flat" cmpd="sng">
            <a:solidFill>
              <a:srgbClr val="595959"/>
            </a:solidFill>
            <a:prstDash val="solid"/>
            <a:round/>
            <a:headEnd type="none" w="sm" len="sm"/>
            <a:tailEnd type="none" w="sm" len="sm"/>
          </a:ln>
        </p:spPr>
      </p:pic>
      <p:graphicFrame>
        <p:nvGraphicFramePr>
          <p:cNvPr id="823" name="Google Shape;823;p51"/>
          <p:cNvGraphicFramePr/>
          <p:nvPr/>
        </p:nvGraphicFramePr>
        <p:xfrm>
          <a:off x="4773625" y="1121500"/>
          <a:ext cx="4238025" cy="1483750"/>
        </p:xfrm>
        <a:graphic>
          <a:graphicData uri="http://schemas.openxmlformats.org/drawingml/2006/table">
            <a:tbl>
              <a:tblPr>
                <a:noFill/>
                <a:tableStyleId>{2972DE43-A480-4F0E-ACA5-A12FAA78B2DB}</a:tableStyleId>
              </a:tblPr>
              <a:tblGrid>
                <a:gridCol w="2323850">
                  <a:extLst>
                    <a:ext uri="{9D8B030D-6E8A-4147-A177-3AD203B41FA5}">
                      <a16:colId xmlns:a16="http://schemas.microsoft.com/office/drawing/2014/main" val="20000"/>
                    </a:ext>
                  </a:extLst>
                </a:gridCol>
                <a:gridCol w="1000250">
                  <a:extLst>
                    <a:ext uri="{9D8B030D-6E8A-4147-A177-3AD203B41FA5}">
                      <a16:colId xmlns:a16="http://schemas.microsoft.com/office/drawing/2014/main" val="20001"/>
                    </a:ext>
                  </a:extLst>
                </a:gridCol>
                <a:gridCol w="913925">
                  <a:extLst>
                    <a:ext uri="{9D8B030D-6E8A-4147-A177-3AD203B41FA5}">
                      <a16:colId xmlns:a16="http://schemas.microsoft.com/office/drawing/2014/main" val="20002"/>
                    </a:ext>
                  </a:extLst>
                </a:gridCol>
              </a:tblGrid>
              <a:tr h="241675">
                <a:tc gridSpan="3">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I’m a web server image made up of:</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1675">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Linux OS: Ubuntu</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Layer 1</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800 MB</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264175">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Security patches &amp; fixes</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Layer 2</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3 MB</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241675">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Nginx server</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Layer 3</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100 MB</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241675">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Nginx plugins</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Layer 4</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50 MB</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252875">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Custom website</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Layer 5</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15 MB</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sp>
        <p:nvSpPr>
          <p:cNvPr id="824" name="Google Shape;824;p51"/>
          <p:cNvSpPr txBox="1">
            <a:spLocks noGrp="1"/>
          </p:cNvSpPr>
          <p:nvPr>
            <p:ph type="subTitle" idx="1"/>
          </p:nvPr>
        </p:nvSpPr>
        <p:spPr>
          <a:xfrm>
            <a:off x="613700" y="1028375"/>
            <a:ext cx="4059300" cy="3173100"/>
          </a:xfrm>
          <a:prstGeom prst="rect">
            <a:avLst/>
          </a:prstGeom>
        </p:spPr>
        <p:txBody>
          <a:bodyPr spcFirstLastPara="1" wrap="square" lIns="91400" tIns="91400" rIns="91400" bIns="91400" anchor="t" anchorCtr="0">
            <a:noAutofit/>
          </a:bodyPr>
          <a:lstStyle/>
          <a:p>
            <a:pPr marL="0" lvl="0" indent="0" algn="l" rtl="0">
              <a:lnSpc>
                <a:spcPct val="150000"/>
              </a:lnSpc>
              <a:spcBef>
                <a:spcPts val="0"/>
              </a:spcBef>
              <a:spcAft>
                <a:spcPts val="0"/>
              </a:spcAft>
              <a:buNone/>
            </a:pPr>
            <a:r>
              <a:rPr lang="en" sz="1200" b="1">
                <a:latin typeface="Montserrat"/>
                <a:ea typeface="Montserrat"/>
                <a:cs typeface="Montserrat"/>
                <a:sym typeface="Montserrat"/>
              </a:rPr>
              <a:t>Key concepts</a:t>
            </a:r>
            <a:r>
              <a:rPr lang="en" sz="1200">
                <a:latin typeface="Montserrat"/>
                <a:ea typeface="Montserrat"/>
                <a:cs typeface="Montserrat"/>
                <a:sym typeface="Montserrat"/>
              </a:rPr>
              <a:t>:</a:t>
            </a:r>
            <a:endParaRPr sz="1200">
              <a:latin typeface="Montserrat"/>
              <a:ea typeface="Montserrat"/>
              <a:cs typeface="Montserrat"/>
              <a:sym typeface="Montserrat"/>
            </a:endParaRPr>
          </a:p>
          <a:p>
            <a:pPr marL="457200" lvl="0" indent="-304800" algn="just" rtl="0">
              <a:lnSpc>
                <a:spcPct val="150000"/>
              </a:lnSpc>
              <a:spcBef>
                <a:spcPts val="1000"/>
              </a:spcBef>
              <a:spcAft>
                <a:spcPts val="0"/>
              </a:spcAft>
              <a:buClr>
                <a:schemeClr val="dk1"/>
              </a:buClr>
              <a:buSzPts val="1200"/>
              <a:buFont typeface="Montserrat"/>
              <a:buChar char="●"/>
            </a:pPr>
            <a:r>
              <a:rPr lang="en" sz="1200">
                <a:latin typeface="Montserrat"/>
                <a:ea typeface="Montserrat"/>
                <a:cs typeface="Montserrat"/>
                <a:sym typeface="Montserrat"/>
              </a:rPr>
              <a:t>Images are inherited from base images and can be many levels deep</a:t>
            </a:r>
            <a:endParaRPr sz="1200">
              <a:latin typeface="Montserrat"/>
              <a:ea typeface="Montserrat"/>
              <a:cs typeface="Montserrat"/>
              <a:sym typeface="Montserrat"/>
            </a:endParaRPr>
          </a:p>
          <a:p>
            <a:pPr marL="457200" lvl="0" indent="-304800" algn="just" rtl="0">
              <a:lnSpc>
                <a:spcPct val="150000"/>
              </a:lnSpc>
              <a:spcBef>
                <a:spcPts val="1000"/>
              </a:spcBef>
              <a:spcAft>
                <a:spcPts val="0"/>
              </a:spcAft>
              <a:buClr>
                <a:schemeClr val="dk1"/>
              </a:buClr>
              <a:buSzPts val="1200"/>
              <a:buFont typeface="Montserrat"/>
              <a:buChar char="●"/>
            </a:pPr>
            <a:r>
              <a:rPr lang="en" sz="1200">
                <a:latin typeface="Montserrat"/>
                <a:ea typeface="Montserrat"/>
                <a:cs typeface="Montserrat"/>
                <a:sym typeface="Montserrat"/>
              </a:rPr>
              <a:t>Image is the definition of what a container is created from</a:t>
            </a:r>
            <a:endParaRPr sz="1200">
              <a:latin typeface="Montserrat"/>
              <a:ea typeface="Montserrat"/>
              <a:cs typeface="Montserrat"/>
              <a:sym typeface="Montserrat"/>
            </a:endParaRPr>
          </a:p>
          <a:p>
            <a:pPr marL="457200" lvl="0" indent="-304800" algn="just" rtl="0">
              <a:lnSpc>
                <a:spcPct val="150000"/>
              </a:lnSpc>
              <a:spcBef>
                <a:spcPts val="1000"/>
              </a:spcBef>
              <a:spcAft>
                <a:spcPts val="0"/>
              </a:spcAft>
              <a:buClr>
                <a:schemeClr val="dk1"/>
              </a:buClr>
              <a:buSzPts val="1200"/>
              <a:buFont typeface="Comfortaa"/>
              <a:buChar char="●"/>
            </a:pPr>
            <a:r>
              <a:rPr lang="en" sz="1200">
                <a:latin typeface="Montserrat"/>
                <a:ea typeface="Montserrat"/>
                <a:cs typeface="Montserrat"/>
                <a:sym typeface="Montserrat"/>
              </a:rPr>
              <a:t>Images are </a:t>
            </a:r>
            <a:r>
              <a:rPr lang="en" sz="1200" b="1">
                <a:latin typeface="Montserrat"/>
                <a:ea typeface="Montserrat"/>
                <a:cs typeface="Montserrat"/>
                <a:sym typeface="Montserrat"/>
              </a:rPr>
              <a:t>immutable</a:t>
            </a:r>
            <a:r>
              <a:rPr lang="en" sz="1200">
                <a:latin typeface="Montserrat"/>
                <a:ea typeface="Montserrat"/>
                <a:cs typeface="Montserrat"/>
                <a:sym typeface="Montserrat"/>
              </a:rPr>
              <a:t>. If you make changes, a new image must be built.</a:t>
            </a:r>
            <a:endParaRPr sz="1200">
              <a:latin typeface="Montserrat"/>
              <a:ea typeface="Montserrat"/>
              <a:cs typeface="Montserrat"/>
              <a:sym typeface="Montserrat"/>
            </a:endParaRPr>
          </a:p>
          <a:p>
            <a:pPr marL="457200" lvl="0" indent="-304800" algn="just" rtl="0">
              <a:lnSpc>
                <a:spcPct val="150000"/>
              </a:lnSpc>
              <a:spcBef>
                <a:spcPts val="1000"/>
              </a:spcBef>
              <a:spcAft>
                <a:spcPts val="0"/>
              </a:spcAft>
              <a:buClr>
                <a:schemeClr val="dk1"/>
              </a:buClr>
              <a:buSzPts val="1200"/>
              <a:buFont typeface="Montserrat"/>
              <a:buChar char="●"/>
            </a:pPr>
            <a:r>
              <a:rPr lang="en" sz="1200">
                <a:latin typeface="Montserrat"/>
                <a:ea typeface="Montserrat"/>
                <a:cs typeface="Montserrat"/>
                <a:sym typeface="Montserrat"/>
              </a:rPr>
              <a:t>Images are made of layers</a:t>
            </a:r>
            <a:endParaRPr sz="1200">
              <a:latin typeface="Montserrat"/>
              <a:ea typeface="Montserrat"/>
              <a:cs typeface="Montserrat"/>
              <a:sym typeface="Montserrat"/>
            </a:endParaRPr>
          </a:p>
          <a:p>
            <a:pPr marL="457200" lvl="0" indent="-304800" algn="just" rtl="0">
              <a:lnSpc>
                <a:spcPct val="150000"/>
              </a:lnSpc>
              <a:spcBef>
                <a:spcPts val="1000"/>
              </a:spcBef>
              <a:spcAft>
                <a:spcPts val="1000"/>
              </a:spcAft>
              <a:buClr>
                <a:schemeClr val="dk1"/>
              </a:buClr>
              <a:buSzPts val="1200"/>
              <a:buFont typeface="Montserrat"/>
              <a:buChar char="●"/>
            </a:pPr>
            <a:r>
              <a:rPr lang="en" sz="1200">
                <a:latin typeface="Montserrat"/>
                <a:ea typeface="Montserrat"/>
                <a:cs typeface="Montserrat"/>
                <a:sym typeface="Montserrat"/>
              </a:rPr>
              <a:t>When pushing/pulling an image to a repository (more to come), only the changed layers are pushed to save bandwidth.</a:t>
            </a:r>
            <a:endParaRPr sz="12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52"/>
          <p:cNvSpPr txBox="1">
            <a:spLocks noGrp="1"/>
          </p:cNvSpPr>
          <p:nvPr>
            <p:ph type="title"/>
          </p:nvPr>
        </p:nvSpPr>
        <p:spPr>
          <a:xfrm>
            <a:off x="613700" y="601750"/>
            <a:ext cx="8253300" cy="42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 | Images Inheritance</a:t>
            </a:r>
            <a:endParaRPr b="0">
              <a:solidFill>
                <a:srgbClr val="000000"/>
              </a:solidFill>
              <a:latin typeface="Montserrat Black"/>
              <a:ea typeface="Montserrat Black"/>
              <a:cs typeface="Montserrat Black"/>
              <a:sym typeface="Montserrat Black"/>
            </a:endParaRPr>
          </a:p>
        </p:txBody>
      </p:sp>
      <p:sp>
        <p:nvSpPr>
          <p:cNvPr id="830" name="Google Shape;830;p52"/>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p>
            <a:pPr marL="457200" lvl="0" indent="-304800" algn="just"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All images are based on other images as their parent.</a:t>
            </a:r>
            <a:endParaRPr sz="1200">
              <a:solidFill>
                <a:srgbClr val="000000"/>
              </a:solidFill>
              <a:latin typeface="Montserrat"/>
              <a:ea typeface="Montserrat"/>
              <a:cs typeface="Montserrat"/>
              <a:sym typeface="Montserrat"/>
            </a:endParaRPr>
          </a:p>
          <a:p>
            <a:pPr marL="457200" lvl="0" indent="-304800" algn="just" rtl="0">
              <a:lnSpc>
                <a:spcPct val="20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You must choose a parent, or FROM image.</a:t>
            </a:r>
            <a:endParaRPr sz="1200">
              <a:solidFill>
                <a:srgbClr val="000000"/>
              </a:solidFill>
              <a:latin typeface="Montserrat"/>
              <a:ea typeface="Montserrat"/>
              <a:cs typeface="Montserrat"/>
              <a:sym typeface="Montserrat"/>
            </a:endParaRPr>
          </a:p>
          <a:p>
            <a:pPr marL="457200" lvl="0" indent="-304800" algn="just" rtl="0">
              <a:lnSpc>
                <a:spcPct val="200000"/>
              </a:lnSpc>
              <a:spcBef>
                <a:spcPts val="1000"/>
              </a:spcBef>
              <a:spcAft>
                <a:spcPts val="0"/>
              </a:spcAft>
              <a:buClr>
                <a:srgbClr val="000000"/>
              </a:buClr>
              <a:buSzPts val="1200"/>
              <a:buFont typeface="Montserrat"/>
              <a:buChar char="●"/>
            </a:pPr>
            <a:r>
              <a:rPr lang="en" sz="1200">
                <a:solidFill>
                  <a:srgbClr val="000000"/>
                </a:solidFill>
                <a:highlight>
                  <a:srgbClr val="D2D2D2"/>
                </a:highlight>
                <a:latin typeface="Consolas"/>
                <a:ea typeface="Consolas"/>
                <a:cs typeface="Consolas"/>
                <a:sym typeface="Consolas"/>
              </a:rPr>
              <a:t>Scratch</a:t>
            </a:r>
            <a:r>
              <a:rPr lang="en" sz="1200">
                <a:solidFill>
                  <a:srgbClr val="000000"/>
                </a:solidFill>
                <a:latin typeface="Montserrat"/>
                <a:ea typeface="Montserrat"/>
                <a:cs typeface="Montserrat"/>
                <a:sym typeface="Montserrat"/>
              </a:rPr>
              <a:t> is the base empty image supplied by Docker.</a:t>
            </a:r>
            <a:endParaRPr sz="1200">
              <a:solidFill>
                <a:srgbClr val="000000"/>
              </a:solidFill>
              <a:latin typeface="Montserrat"/>
              <a:ea typeface="Montserrat"/>
              <a:cs typeface="Montserrat"/>
              <a:sym typeface="Montserrat"/>
            </a:endParaRPr>
          </a:p>
          <a:p>
            <a:pPr marL="457200" lvl="0" indent="-304800" algn="just" rtl="0">
              <a:lnSpc>
                <a:spcPct val="200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Base images include all settings and files, like what command runs to at startup, etc.</a:t>
            </a:r>
            <a:endParaRPr sz="1200">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sp>
        <p:nvSpPr>
          <p:cNvPr id="103" name="Google Shape;103;p16"/>
          <p:cNvSpPr/>
          <p:nvPr/>
        </p:nvSpPr>
        <p:spPr>
          <a:xfrm>
            <a:off x="1565125" y="1521175"/>
            <a:ext cx="3600000" cy="33357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3</a:t>
            </a:fld>
            <a:endParaRPr/>
          </a:p>
        </p:txBody>
      </p:sp>
      <p:sp>
        <p:nvSpPr>
          <p:cNvPr id="105" name="Google Shape;105;p16"/>
          <p:cNvSpPr/>
          <p:nvPr/>
        </p:nvSpPr>
        <p:spPr>
          <a:xfrm>
            <a:off x="532525" y="585053"/>
            <a:ext cx="6083700" cy="4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2000">
                <a:latin typeface="Montserrat Black"/>
                <a:ea typeface="Montserrat Black"/>
                <a:cs typeface="Montserrat Black"/>
                <a:sym typeface="Montserrat Black"/>
              </a:rPr>
              <a:t>Do you need</a:t>
            </a:r>
            <a:r>
              <a:rPr lang="en" sz="2000" i="0" u="none" strike="noStrike" cap="none">
                <a:latin typeface="Montserrat Black"/>
                <a:ea typeface="Montserrat Black"/>
                <a:cs typeface="Montserrat Black"/>
                <a:sym typeface="Montserrat Black"/>
              </a:rPr>
              <a:t> </a:t>
            </a:r>
            <a:r>
              <a:rPr lang="en" sz="2000">
                <a:latin typeface="Montserrat Black"/>
                <a:ea typeface="Montserrat Black"/>
                <a:cs typeface="Montserrat Black"/>
                <a:sym typeface="Montserrat Black"/>
              </a:rPr>
              <a:t>Change</a:t>
            </a:r>
            <a:r>
              <a:rPr lang="en" sz="2000" i="0" u="none" strike="noStrike" cap="none">
                <a:latin typeface="Montserrat Black"/>
                <a:ea typeface="Montserrat Black"/>
                <a:cs typeface="Montserrat Black"/>
                <a:sym typeface="Montserrat Black"/>
              </a:rPr>
              <a:t>?</a:t>
            </a:r>
            <a:endParaRPr sz="2000" i="0" u="none" strike="noStrike" cap="none">
              <a:latin typeface="Montserrat Black"/>
              <a:ea typeface="Montserrat Black"/>
              <a:cs typeface="Montserrat Black"/>
              <a:sym typeface="Montserrat Black"/>
            </a:endParaRPr>
          </a:p>
        </p:txBody>
      </p:sp>
      <p:sp>
        <p:nvSpPr>
          <p:cNvPr id="106" name="Google Shape;106;p16"/>
          <p:cNvSpPr txBox="1">
            <a:spLocks noGrp="1"/>
          </p:cNvSpPr>
          <p:nvPr>
            <p:ph type="body" idx="1"/>
          </p:nvPr>
        </p:nvSpPr>
        <p:spPr>
          <a:xfrm>
            <a:off x="1697286" y="1575025"/>
            <a:ext cx="3335700" cy="3228000"/>
          </a:xfrm>
          <a:prstGeom prst="rect">
            <a:avLst/>
          </a:prstGeom>
          <a:solidFill>
            <a:srgbClr val="FEFEFE"/>
          </a:solidFill>
          <a:ln>
            <a:noFill/>
          </a:ln>
        </p:spPr>
        <p:txBody>
          <a:bodyPr spcFirstLastPara="1" wrap="square" lIns="91400" tIns="91400" rIns="91400" bIns="91400" anchor="t" anchorCtr="0">
            <a:noAutofit/>
          </a:bodyPr>
          <a:lstStyle/>
          <a:p>
            <a:pPr marL="457200" lvl="0" indent="-292100" algn="l" rtl="0">
              <a:lnSpc>
                <a:spcPct val="200000"/>
              </a:lnSpc>
              <a:spcBef>
                <a:spcPts val="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Are you troubled by the strange ways your organization delivers software ?</a:t>
            </a:r>
            <a:endParaRPr sz="1000">
              <a:solidFill>
                <a:srgbClr val="000000"/>
              </a:solidFill>
              <a:latin typeface="Montserrat"/>
              <a:ea typeface="Montserrat"/>
              <a:cs typeface="Montserrat"/>
              <a:sym typeface="Montserrat"/>
            </a:endParaRPr>
          </a:p>
          <a:p>
            <a:pPr marL="457200" lvl="0" indent="-292100" algn="l" rtl="0">
              <a:lnSpc>
                <a:spcPct val="200000"/>
              </a:lnSpc>
              <a:spcBef>
                <a:spcPts val="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Do you experience feelings of dread when preparing for a long painful application release?</a:t>
            </a:r>
            <a:endParaRPr sz="1000">
              <a:solidFill>
                <a:srgbClr val="000000"/>
              </a:solidFill>
              <a:latin typeface="Montserrat"/>
              <a:ea typeface="Montserrat"/>
              <a:cs typeface="Montserrat"/>
              <a:sym typeface="Montserrat"/>
            </a:endParaRPr>
          </a:p>
          <a:p>
            <a:pPr marL="457200" lvl="0" indent="-292100" algn="l" rtl="0">
              <a:lnSpc>
                <a:spcPct val="200000"/>
              </a:lnSpc>
              <a:spcBef>
                <a:spcPts val="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Have you or your co-workers experienced buggy, unstable services after deployment?</a:t>
            </a:r>
            <a:endParaRPr sz="1000">
              <a:solidFill>
                <a:srgbClr val="000000"/>
              </a:solidFill>
              <a:latin typeface="Montserrat"/>
              <a:ea typeface="Montserrat"/>
              <a:cs typeface="Montserrat"/>
              <a:sym typeface="Montserrat"/>
            </a:endParaRPr>
          </a:p>
          <a:p>
            <a:pPr marL="457200" lvl="0" indent="-292100" algn="l" rtl="0">
              <a:lnSpc>
                <a:spcPct val="200000"/>
              </a:lnSpc>
              <a:spcBef>
                <a:spcPts val="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Does it take days, weeks, or even months to build and deploy an application?</a:t>
            </a:r>
            <a:endParaRPr sz="1000">
              <a:solidFill>
                <a:srgbClr val="000000"/>
              </a:solidFill>
              <a:latin typeface="Montserrat"/>
              <a:ea typeface="Montserrat"/>
              <a:cs typeface="Montserrat"/>
              <a:sym typeface="Montserrat"/>
            </a:endParaRPr>
          </a:p>
        </p:txBody>
      </p:sp>
      <p:sp>
        <p:nvSpPr>
          <p:cNvPr id="107" name="Google Shape;107;p16"/>
          <p:cNvSpPr txBox="1"/>
          <p:nvPr/>
        </p:nvSpPr>
        <p:spPr>
          <a:xfrm>
            <a:off x="5574188" y="1521175"/>
            <a:ext cx="3000000" cy="10158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 sz="1800">
                <a:solidFill>
                  <a:schemeClr val="dk1"/>
                </a:solidFill>
                <a:latin typeface="Montserrat"/>
                <a:ea typeface="Montserrat"/>
                <a:cs typeface="Montserrat"/>
                <a:sym typeface="Montserrat"/>
              </a:rPr>
              <a:t>If your answer is </a:t>
            </a:r>
            <a:r>
              <a:rPr lang="en" sz="1800" b="1">
                <a:solidFill>
                  <a:schemeClr val="accent3"/>
                </a:solidFill>
                <a:latin typeface="Montserrat"/>
                <a:ea typeface="Montserrat"/>
                <a:cs typeface="Montserrat"/>
                <a:sym typeface="Montserrat"/>
              </a:rPr>
              <a:t>YES</a:t>
            </a:r>
            <a:r>
              <a:rPr lang="en"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marL="0" lvl="0" indent="0" algn="ctr" rtl="0">
              <a:lnSpc>
                <a:spcPct val="200000"/>
              </a:lnSpc>
              <a:spcBef>
                <a:spcPts val="0"/>
              </a:spcBef>
              <a:spcAft>
                <a:spcPts val="0"/>
              </a:spcAft>
              <a:buNone/>
            </a:pPr>
            <a:r>
              <a:rPr lang="en" sz="1800">
                <a:solidFill>
                  <a:schemeClr val="dk1"/>
                </a:solidFill>
                <a:latin typeface="Montserrat"/>
                <a:ea typeface="Montserrat"/>
                <a:cs typeface="Montserrat"/>
                <a:sym typeface="Montserrat"/>
              </a:rPr>
              <a:t>You need </a:t>
            </a:r>
            <a:r>
              <a:rPr lang="en" sz="1800" b="1">
                <a:solidFill>
                  <a:schemeClr val="accent1"/>
                </a:solidFill>
                <a:latin typeface="Montserrat"/>
                <a:ea typeface="Montserrat"/>
                <a:cs typeface="Montserrat"/>
                <a:sym typeface="Montserrat"/>
              </a:rPr>
              <a:t>DevOps</a:t>
            </a:r>
            <a:endParaRPr sz="1800">
              <a:solidFill>
                <a:schemeClr val="accent1"/>
              </a:solidFill>
              <a:latin typeface="Montserrat"/>
              <a:ea typeface="Montserrat"/>
              <a:cs typeface="Montserrat"/>
              <a:sym typeface="Montserrat"/>
            </a:endParaRPr>
          </a:p>
        </p:txBody>
      </p:sp>
      <p:pic>
        <p:nvPicPr>
          <p:cNvPr id="108" name="Google Shape;108;p16"/>
          <p:cNvPicPr preferRelativeResize="0"/>
          <p:nvPr/>
        </p:nvPicPr>
        <p:blipFill rotWithShape="1">
          <a:blip r:embed="rId3">
            <a:alphaModFix/>
          </a:blip>
          <a:srcRect l="18580" r="20077"/>
          <a:stretch/>
        </p:blipFill>
        <p:spPr>
          <a:xfrm>
            <a:off x="1010075" y="976475"/>
            <a:ext cx="978600" cy="1595276"/>
          </a:xfrm>
          <a:prstGeom prst="rect">
            <a:avLst/>
          </a:prstGeom>
          <a:noFill/>
          <a:ln>
            <a:noFill/>
          </a:ln>
        </p:spPr>
      </p:pic>
      <p:pic>
        <p:nvPicPr>
          <p:cNvPr id="109" name="Google Shape;109;p16"/>
          <p:cNvPicPr preferRelativeResize="0"/>
          <p:nvPr/>
        </p:nvPicPr>
        <p:blipFill rotWithShape="1">
          <a:blip r:embed="rId4">
            <a:alphaModFix/>
          </a:blip>
          <a:srcRect/>
          <a:stretch/>
        </p:blipFill>
        <p:spPr>
          <a:xfrm>
            <a:off x="5759600" y="2870399"/>
            <a:ext cx="2629174" cy="1970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3"/>
          <p:cNvSpPr txBox="1">
            <a:spLocks noGrp="1"/>
          </p:cNvSpPr>
          <p:nvPr>
            <p:ph type="title"/>
          </p:nvPr>
        </p:nvSpPr>
        <p:spPr>
          <a:xfrm>
            <a:off x="613700" y="608900"/>
            <a:ext cx="82533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 | Images name &amp; tags</a:t>
            </a:r>
            <a:endParaRPr b="0">
              <a:solidFill>
                <a:srgbClr val="000000"/>
              </a:solidFill>
              <a:latin typeface="Montserrat Black"/>
              <a:ea typeface="Montserrat Black"/>
              <a:cs typeface="Montserrat Black"/>
              <a:sym typeface="Montserrat Black"/>
            </a:endParaRPr>
          </a:p>
        </p:txBody>
      </p:sp>
      <p:sp>
        <p:nvSpPr>
          <p:cNvPr id="836" name="Google Shape;836;p53"/>
          <p:cNvSpPr txBox="1">
            <a:spLocks noGrp="1"/>
          </p:cNvSpPr>
          <p:nvPr>
            <p:ph type="subTitle" idx="1"/>
          </p:nvPr>
        </p:nvSpPr>
        <p:spPr>
          <a:xfrm>
            <a:off x="613700" y="1028375"/>
            <a:ext cx="8362200" cy="3173100"/>
          </a:xfrm>
          <a:prstGeom prst="rect">
            <a:avLst/>
          </a:prstGeom>
        </p:spPr>
        <p:txBody>
          <a:bodyPr spcFirstLastPara="1" wrap="square" lIns="91400" tIns="91400" rIns="91400" bIns="91400" anchor="t" anchorCtr="0">
            <a:noAutofit/>
          </a:bodyPr>
          <a:lstStyle/>
          <a:p>
            <a:pPr marL="457200" lvl="0" indent="-304800" algn="just" rtl="0">
              <a:lnSpc>
                <a:spcPct val="150000"/>
              </a:lnSpc>
              <a:spcBef>
                <a:spcPts val="0"/>
              </a:spcBef>
              <a:spcAft>
                <a:spcPts val="0"/>
              </a:spcAft>
              <a:buClr>
                <a:schemeClr val="dk1"/>
              </a:buClr>
              <a:buSzPts val="1200"/>
              <a:buFont typeface="Montserrat"/>
              <a:buChar char="●"/>
            </a:pPr>
            <a:r>
              <a:rPr lang="en" sz="1200">
                <a:latin typeface="Montserrat"/>
                <a:ea typeface="Montserrat"/>
                <a:cs typeface="Montserrat"/>
                <a:sym typeface="Montserrat"/>
              </a:rPr>
              <a:t>Docker images are given a unique ID by default, but you can make them easier to use with names and tags.</a:t>
            </a:r>
            <a:endParaRPr sz="1200">
              <a:latin typeface="Montserrat"/>
              <a:ea typeface="Montserrat"/>
              <a:cs typeface="Montserrat"/>
              <a:sym typeface="Montserrat"/>
            </a:endParaRPr>
          </a:p>
          <a:p>
            <a:pPr marL="457200" lvl="0" indent="-304800" algn="just" rtl="0">
              <a:lnSpc>
                <a:spcPct val="150000"/>
              </a:lnSpc>
              <a:spcBef>
                <a:spcPts val="1000"/>
              </a:spcBef>
              <a:spcAft>
                <a:spcPts val="0"/>
              </a:spcAft>
              <a:buClr>
                <a:schemeClr val="dk1"/>
              </a:buClr>
              <a:buSzPts val="1200"/>
              <a:buFont typeface="Montserrat"/>
              <a:buChar char="●"/>
            </a:pPr>
            <a:r>
              <a:rPr lang="en" sz="1200">
                <a:latin typeface="Montserrat"/>
                <a:ea typeface="Montserrat"/>
                <a:cs typeface="Montserrat"/>
                <a:sym typeface="Montserrat"/>
              </a:rPr>
              <a:t>The name is the unique identifier for a class of images</a:t>
            </a:r>
            <a:endParaRPr sz="1200">
              <a:latin typeface="Montserrat"/>
              <a:ea typeface="Montserrat"/>
              <a:cs typeface="Montserrat"/>
              <a:sym typeface="Montserrat"/>
            </a:endParaRPr>
          </a:p>
          <a:p>
            <a:pPr marL="457200" lvl="0" indent="-304800" algn="just" rtl="0">
              <a:lnSpc>
                <a:spcPct val="150000"/>
              </a:lnSpc>
              <a:spcBef>
                <a:spcPts val="1000"/>
              </a:spcBef>
              <a:spcAft>
                <a:spcPts val="0"/>
              </a:spcAft>
              <a:buClr>
                <a:schemeClr val="dk1"/>
              </a:buClr>
              <a:buSzPts val="1200"/>
              <a:buFont typeface="Montserrat"/>
              <a:buChar char="●"/>
            </a:pPr>
            <a:r>
              <a:rPr lang="en" sz="1200">
                <a:latin typeface="Montserrat"/>
                <a:ea typeface="Montserrat"/>
                <a:cs typeface="Montserrat"/>
                <a:sym typeface="Montserrat"/>
              </a:rPr>
              <a:t>Every image gets a tag which is like the version of that image name.</a:t>
            </a:r>
            <a:endParaRPr sz="1200">
              <a:latin typeface="Montserrat"/>
              <a:ea typeface="Montserrat"/>
              <a:cs typeface="Montserrat"/>
              <a:sym typeface="Montserrat"/>
            </a:endParaRPr>
          </a:p>
          <a:p>
            <a:pPr marL="457200" lvl="0" indent="-304800" algn="just" rtl="0">
              <a:lnSpc>
                <a:spcPct val="150000"/>
              </a:lnSpc>
              <a:spcBef>
                <a:spcPts val="1000"/>
              </a:spcBef>
              <a:spcAft>
                <a:spcPts val="0"/>
              </a:spcAft>
              <a:buClr>
                <a:schemeClr val="dk1"/>
              </a:buClr>
              <a:buSzPts val="1200"/>
              <a:buFont typeface="Montserrat"/>
              <a:buChar char="●"/>
            </a:pPr>
            <a:r>
              <a:rPr lang="en" sz="1200">
                <a:latin typeface="Montserrat"/>
                <a:ea typeface="Montserrat"/>
                <a:cs typeface="Montserrat"/>
                <a:sym typeface="Montserrat"/>
              </a:rPr>
              <a:t>Image and tag are separated by a colon.</a:t>
            </a:r>
            <a:endParaRPr sz="1200">
              <a:latin typeface="Montserrat"/>
              <a:ea typeface="Montserrat"/>
              <a:cs typeface="Montserrat"/>
              <a:sym typeface="Montserrat"/>
            </a:endParaRPr>
          </a:p>
          <a:p>
            <a:pPr marL="914400" lvl="1" indent="-304800" algn="just" rtl="0">
              <a:lnSpc>
                <a:spcPct val="150000"/>
              </a:lnSpc>
              <a:spcBef>
                <a:spcPts val="1000"/>
              </a:spcBef>
              <a:spcAft>
                <a:spcPts val="0"/>
              </a:spcAft>
              <a:buClr>
                <a:schemeClr val="dk1"/>
              </a:buClr>
              <a:buSzPts val="1200"/>
              <a:buFont typeface="Comfortaa"/>
              <a:buChar char="○"/>
            </a:pPr>
            <a:r>
              <a:rPr lang="en" sz="1200">
                <a:solidFill>
                  <a:schemeClr val="dk1"/>
                </a:solidFill>
                <a:latin typeface="Montserrat"/>
                <a:ea typeface="Montserrat"/>
                <a:cs typeface="Montserrat"/>
                <a:sym typeface="Montserrat"/>
              </a:rPr>
              <a:t>For example, </a:t>
            </a:r>
            <a:r>
              <a:rPr lang="en" sz="1200" b="1" i="1">
                <a:solidFill>
                  <a:schemeClr val="dk1"/>
                </a:solidFill>
                <a:latin typeface="Montserrat"/>
                <a:ea typeface="Montserrat"/>
                <a:cs typeface="Montserrat"/>
                <a:sym typeface="Montserrat"/>
              </a:rPr>
              <a:t>myimagename:mytag</a:t>
            </a:r>
            <a:endParaRPr sz="1200" b="1" i="1">
              <a:solidFill>
                <a:schemeClr val="dk1"/>
              </a:solidFill>
              <a:latin typeface="Montserrat"/>
              <a:ea typeface="Montserrat"/>
              <a:cs typeface="Montserrat"/>
              <a:sym typeface="Montserrat"/>
            </a:endParaRPr>
          </a:p>
          <a:p>
            <a:pPr marL="457200" lvl="0" indent="-304800" algn="just" rtl="0">
              <a:lnSpc>
                <a:spcPct val="150000"/>
              </a:lnSpc>
              <a:spcBef>
                <a:spcPts val="1000"/>
              </a:spcBef>
              <a:spcAft>
                <a:spcPts val="0"/>
              </a:spcAft>
              <a:buClr>
                <a:schemeClr val="dk1"/>
              </a:buClr>
              <a:buSzPts val="1200"/>
              <a:buFont typeface="Comfortaa"/>
              <a:buChar char="●"/>
            </a:pPr>
            <a:r>
              <a:rPr lang="en" sz="1200">
                <a:latin typeface="Montserrat"/>
                <a:ea typeface="Montserrat"/>
                <a:cs typeface="Montserrat"/>
                <a:sym typeface="Montserrat"/>
              </a:rPr>
              <a:t>There is a reserved tag name of </a:t>
            </a:r>
            <a:r>
              <a:rPr lang="en" sz="1200" b="1" i="1">
                <a:latin typeface="Montserrat"/>
                <a:ea typeface="Montserrat"/>
                <a:cs typeface="Montserrat"/>
                <a:sym typeface="Montserrat"/>
              </a:rPr>
              <a:t>latest</a:t>
            </a:r>
            <a:endParaRPr sz="1200" b="1" i="1">
              <a:latin typeface="Montserrat"/>
              <a:ea typeface="Montserrat"/>
              <a:cs typeface="Montserrat"/>
              <a:sym typeface="Montserrat"/>
            </a:endParaRPr>
          </a:p>
          <a:p>
            <a:pPr marL="914400" lvl="1" indent="-304800" algn="just" rtl="0">
              <a:lnSpc>
                <a:spcPct val="150000"/>
              </a:lnSpc>
              <a:spcBef>
                <a:spcPts val="1000"/>
              </a:spcBef>
              <a:spcAft>
                <a:spcPts val="0"/>
              </a:spcAft>
              <a:buClr>
                <a:schemeClr val="dk1"/>
              </a:buClr>
              <a:buSzPts val="1200"/>
              <a:buFont typeface="Comfortaa"/>
              <a:buChar char="○"/>
            </a:pPr>
            <a:r>
              <a:rPr lang="en" sz="1200">
                <a:solidFill>
                  <a:schemeClr val="dk1"/>
                </a:solidFill>
                <a:latin typeface="Montserrat"/>
                <a:ea typeface="Montserrat"/>
                <a:cs typeface="Montserrat"/>
                <a:sym typeface="Montserrat"/>
              </a:rPr>
              <a:t>If you omit the tag, then </a:t>
            </a:r>
            <a:r>
              <a:rPr lang="en" sz="1200" b="1" i="1">
                <a:solidFill>
                  <a:schemeClr val="dk1"/>
                </a:solidFill>
                <a:latin typeface="Montserrat"/>
                <a:ea typeface="Montserrat"/>
                <a:cs typeface="Montserrat"/>
                <a:sym typeface="Montserrat"/>
              </a:rPr>
              <a:t>latest</a:t>
            </a:r>
            <a:r>
              <a:rPr lang="en" sz="1200">
                <a:solidFill>
                  <a:schemeClr val="dk1"/>
                </a:solidFill>
                <a:latin typeface="Montserrat"/>
                <a:ea typeface="Montserrat"/>
                <a:cs typeface="Montserrat"/>
                <a:sym typeface="Montserrat"/>
              </a:rPr>
              <a:t> is assumed</a:t>
            </a:r>
            <a:endParaRPr sz="1200">
              <a:solidFill>
                <a:schemeClr val="dk1"/>
              </a:solidFill>
              <a:latin typeface="Montserrat"/>
              <a:ea typeface="Montserrat"/>
              <a:cs typeface="Montserrat"/>
              <a:sym typeface="Montserrat"/>
            </a:endParaRPr>
          </a:p>
          <a:p>
            <a:pPr marL="914400" lvl="1" indent="-304800" algn="just" rtl="0">
              <a:lnSpc>
                <a:spcPct val="150000"/>
              </a:lnSpc>
              <a:spcBef>
                <a:spcPts val="1000"/>
              </a:spcBef>
              <a:spcAft>
                <a:spcPts val="1000"/>
              </a:spcAft>
              <a:buClr>
                <a:schemeClr val="dk1"/>
              </a:buClr>
              <a:buSzPts val="1200"/>
              <a:buFont typeface="Comfortaa"/>
              <a:buChar char="○"/>
            </a:pPr>
            <a:r>
              <a:rPr lang="en" sz="1200">
                <a:solidFill>
                  <a:schemeClr val="dk1"/>
                </a:solidFill>
                <a:latin typeface="Montserrat"/>
                <a:ea typeface="Montserrat"/>
                <a:cs typeface="Montserrat"/>
                <a:sym typeface="Montserrat"/>
              </a:rPr>
              <a:t>For example, </a:t>
            </a:r>
            <a:r>
              <a:rPr lang="en" sz="1200" b="1" i="1">
                <a:solidFill>
                  <a:schemeClr val="dk1"/>
                </a:solidFill>
                <a:latin typeface="Montserrat"/>
                <a:ea typeface="Montserrat"/>
                <a:cs typeface="Montserrat"/>
                <a:sym typeface="Montserrat"/>
              </a:rPr>
              <a:t>docker pull nginx</a:t>
            </a:r>
            <a:r>
              <a:rPr lang="en" sz="1200">
                <a:solidFill>
                  <a:schemeClr val="dk1"/>
                </a:solidFill>
                <a:latin typeface="Montserrat"/>
                <a:ea typeface="Montserrat"/>
                <a:cs typeface="Montserrat"/>
                <a:sym typeface="Montserrat"/>
              </a:rPr>
              <a:t> is equivalent to </a:t>
            </a:r>
            <a:r>
              <a:rPr lang="en" sz="1200" b="1" i="1">
                <a:latin typeface="Montserrat"/>
                <a:ea typeface="Montserrat"/>
                <a:cs typeface="Montserrat"/>
                <a:sym typeface="Montserrat"/>
              </a:rPr>
              <a:t>docker</a:t>
            </a:r>
            <a:r>
              <a:rPr lang="en" sz="1200" b="1" i="1">
                <a:solidFill>
                  <a:schemeClr val="dk1"/>
                </a:solidFill>
                <a:latin typeface="Montserrat"/>
                <a:ea typeface="Montserrat"/>
                <a:cs typeface="Montserrat"/>
                <a:sym typeface="Montserrat"/>
              </a:rPr>
              <a:t> pull nginx:latest</a:t>
            </a:r>
            <a:r>
              <a:rPr lang="en" sz="1200">
                <a:solidFill>
                  <a:schemeClr val="dk1"/>
                </a:solidFill>
                <a:latin typeface="Montserrat"/>
                <a:ea typeface="Montserrat"/>
                <a:cs typeface="Montserrat"/>
                <a:sym typeface="Montserrat"/>
              </a:rPr>
              <a:t> from Docker Hub</a:t>
            </a:r>
            <a:endParaRPr sz="12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4"/>
          <p:cNvSpPr txBox="1">
            <a:spLocks noGrp="1"/>
          </p:cNvSpPr>
          <p:nvPr>
            <p:ph type="title"/>
          </p:nvPr>
        </p:nvSpPr>
        <p:spPr>
          <a:xfrm>
            <a:off x="613700" y="580250"/>
            <a:ext cx="8253300" cy="44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 | Containers</a:t>
            </a:r>
            <a:endParaRPr b="0">
              <a:solidFill>
                <a:srgbClr val="000000"/>
              </a:solidFill>
              <a:latin typeface="Montserrat Black"/>
              <a:ea typeface="Montserrat Black"/>
              <a:cs typeface="Montserrat Black"/>
              <a:sym typeface="Montserrat Black"/>
            </a:endParaRPr>
          </a:p>
        </p:txBody>
      </p:sp>
      <p:graphicFrame>
        <p:nvGraphicFramePr>
          <p:cNvPr id="842" name="Google Shape;842;p54"/>
          <p:cNvGraphicFramePr/>
          <p:nvPr/>
        </p:nvGraphicFramePr>
        <p:xfrm>
          <a:off x="4777238" y="3582125"/>
          <a:ext cx="4238025" cy="1427965"/>
        </p:xfrm>
        <a:graphic>
          <a:graphicData uri="http://schemas.openxmlformats.org/drawingml/2006/table">
            <a:tbl>
              <a:tblPr>
                <a:noFill/>
                <a:tableStyleId>{2972DE43-A480-4F0E-ACA5-A12FAA78B2DB}</a:tableStyleId>
              </a:tblPr>
              <a:tblGrid>
                <a:gridCol w="2323850">
                  <a:extLst>
                    <a:ext uri="{9D8B030D-6E8A-4147-A177-3AD203B41FA5}">
                      <a16:colId xmlns:a16="http://schemas.microsoft.com/office/drawing/2014/main" val="20000"/>
                    </a:ext>
                  </a:extLst>
                </a:gridCol>
                <a:gridCol w="1000250">
                  <a:extLst>
                    <a:ext uri="{9D8B030D-6E8A-4147-A177-3AD203B41FA5}">
                      <a16:colId xmlns:a16="http://schemas.microsoft.com/office/drawing/2014/main" val="20001"/>
                    </a:ext>
                  </a:extLst>
                </a:gridCol>
                <a:gridCol w="913925">
                  <a:extLst>
                    <a:ext uri="{9D8B030D-6E8A-4147-A177-3AD203B41FA5}">
                      <a16:colId xmlns:a16="http://schemas.microsoft.com/office/drawing/2014/main" val="20002"/>
                    </a:ext>
                  </a:extLst>
                </a:gridCol>
              </a:tblGrid>
              <a:tr h="100000">
                <a:tc gridSpan="3">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I’m a web server image made up of:</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1675">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Linux OS: Ubuntu</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Layer 1</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800 MB</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264175">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Security patches &amp; fixes</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Layer 2</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3 MB</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241675">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Nginx server</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Layer 3</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100 MB</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241675">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Nginx plugins</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Layer 4</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50 MB</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252875">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Custom website</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Layer 5</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15 MB</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graphicFrame>
        <p:nvGraphicFramePr>
          <p:cNvPr id="843" name="Google Shape;843;p54"/>
          <p:cNvGraphicFramePr/>
          <p:nvPr/>
        </p:nvGraphicFramePr>
        <p:xfrm>
          <a:off x="4777238" y="1869575"/>
          <a:ext cx="2754975" cy="743560"/>
        </p:xfrm>
        <a:graphic>
          <a:graphicData uri="http://schemas.openxmlformats.org/drawingml/2006/table">
            <a:tbl>
              <a:tblPr>
                <a:noFill/>
                <a:tableStyleId>{2972DE43-A480-4F0E-ACA5-A12FAA78B2DB}</a:tableStyleId>
              </a:tblPr>
              <a:tblGrid>
                <a:gridCol w="1510650">
                  <a:extLst>
                    <a:ext uri="{9D8B030D-6E8A-4147-A177-3AD203B41FA5}">
                      <a16:colId xmlns:a16="http://schemas.microsoft.com/office/drawing/2014/main" val="20000"/>
                    </a:ext>
                  </a:extLst>
                </a:gridCol>
                <a:gridCol w="650225">
                  <a:extLst>
                    <a:ext uri="{9D8B030D-6E8A-4147-A177-3AD203B41FA5}">
                      <a16:colId xmlns:a16="http://schemas.microsoft.com/office/drawing/2014/main" val="20001"/>
                    </a:ext>
                  </a:extLst>
                </a:gridCol>
                <a:gridCol w="594100">
                  <a:extLst>
                    <a:ext uri="{9D8B030D-6E8A-4147-A177-3AD203B41FA5}">
                      <a16:colId xmlns:a16="http://schemas.microsoft.com/office/drawing/2014/main" val="20002"/>
                    </a:ext>
                  </a:extLst>
                </a:gridCol>
              </a:tblGrid>
              <a:tr h="100000">
                <a:tc gridSpan="3">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I’m a web server container:</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0000">
                <a:tc gridSpan="3">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Ports</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3">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Environment Variables</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00000">
                <a:tc gridSpan="3">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Volumes</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844" name="Google Shape;844;p54"/>
          <p:cNvSpPr txBox="1">
            <a:spLocks noGrp="1"/>
          </p:cNvSpPr>
          <p:nvPr>
            <p:ph type="subTitle" idx="1"/>
          </p:nvPr>
        </p:nvSpPr>
        <p:spPr>
          <a:xfrm>
            <a:off x="613700" y="1028375"/>
            <a:ext cx="3958200" cy="3173100"/>
          </a:xfrm>
          <a:prstGeom prst="rect">
            <a:avLst/>
          </a:prstGeom>
        </p:spPr>
        <p:txBody>
          <a:bodyPr spcFirstLastPara="1" wrap="square" lIns="91400" tIns="91400" rIns="91400" bIns="91400" anchor="t" anchorCtr="0">
            <a:noAutofit/>
          </a:bodyPr>
          <a:lstStyle/>
          <a:p>
            <a:pPr marL="0" lvl="0" indent="0" algn="l" rtl="0">
              <a:lnSpc>
                <a:spcPct val="200000"/>
              </a:lnSpc>
              <a:spcBef>
                <a:spcPts val="0"/>
              </a:spcBef>
              <a:spcAft>
                <a:spcPts val="0"/>
              </a:spcAft>
              <a:buClr>
                <a:srgbClr val="000000"/>
              </a:buClr>
              <a:buSzPts val="1900"/>
              <a:buFont typeface="Arial"/>
              <a:buNone/>
            </a:pPr>
            <a:r>
              <a:rPr lang="en" sz="1200" b="1">
                <a:solidFill>
                  <a:srgbClr val="000000"/>
                </a:solidFill>
                <a:latin typeface="Montserrat"/>
                <a:ea typeface="Montserrat"/>
                <a:cs typeface="Montserrat"/>
                <a:sym typeface="Montserrat"/>
              </a:rPr>
              <a:t>Key concepts</a:t>
            </a:r>
            <a:r>
              <a:rPr lang="en" sz="1200">
                <a:solidFill>
                  <a:srgbClr val="000000"/>
                </a:solidFill>
                <a:latin typeface="Montserrat"/>
                <a:ea typeface="Montserrat"/>
                <a:cs typeface="Montserrat"/>
                <a:sym typeface="Montserrat"/>
              </a:rPr>
              <a:t>:</a:t>
            </a:r>
            <a:endParaRPr sz="1200">
              <a:solidFill>
                <a:srgbClr val="000000"/>
              </a:solidFill>
              <a:latin typeface="Montserrat"/>
              <a:ea typeface="Montserrat"/>
              <a:cs typeface="Montserrat"/>
              <a:sym typeface="Montserrat"/>
            </a:endParaRPr>
          </a:p>
          <a:p>
            <a:pPr marL="457200" lvl="0" indent="-304800" algn="just" rtl="0">
              <a:lnSpc>
                <a:spcPct val="20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All containers have a single ENTRYPOINT, or the process that starts when the container starts.</a:t>
            </a:r>
            <a:endParaRPr sz="1200">
              <a:solidFill>
                <a:srgbClr val="000000"/>
              </a:solidFill>
              <a:latin typeface="Montserrat"/>
              <a:ea typeface="Montserrat"/>
              <a:cs typeface="Montserrat"/>
              <a:sym typeface="Montserrat"/>
            </a:endParaRPr>
          </a:p>
          <a:p>
            <a:pPr marL="457200" lvl="0" indent="-304800" algn="just" rtl="0">
              <a:lnSpc>
                <a:spcPct val="200000"/>
              </a:lnSpc>
              <a:spcBef>
                <a:spcPts val="1000"/>
              </a:spcBef>
              <a:spcAft>
                <a:spcPts val="0"/>
              </a:spcAft>
              <a:buClr>
                <a:srgbClr val="000000"/>
              </a:buClr>
              <a:buSzPts val="1200"/>
              <a:buFont typeface="Comfortaa"/>
              <a:buChar char="●"/>
            </a:pPr>
            <a:r>
              <a:rPr lang="en" sz="1200" b="1">
                <a:solidFill>
                  <a:srgbClr val="000000"/>
                </a:solidFill>
                <a:latin typeface="Montserrat"/>
                <a:ea typeface="Montserrat"/>
                <a:cs typeface="Montserrat"/>
                <a:sym typeface="Montserrat"/>
              </a:rPr>
              <a:t>The lifecycle of the container is tied to this process</a:t>
            </a:r>
            <a:r>
              <a:rPr lang="en" sz="1200">
                <a:solidFill>
                  <a:srgbClr val="000000"/>
                </a:solidFill>
                <a:latin typeface="Montserrat"/>
                <a:ea typeface="Montserrat"/>
                <a:cs typeface="Montserrat"/>
                <a:sym typeface="Montserrat"/>
              </a:rPr>
              <a:t>.</a:t>
            </a:r>
            <a:endParaRPr sz="1200">
              <a:solidFill>
                <a:srgbClr val="000000"/>
              </a:solidFill>
              <a:latin typeface="Montserrat"/>
              <a:ea typeface="Montserrat"/>
              <a:cs typeface="Montserrat"/>
              <a:sym typeface="Montserrat"/>
            </a:endParaRPr>
          </a:p>
          <a:p>
            <a:pPr marL="457200" lvl="0" indent="-304800" algn="just" rtl="0">
              <a:lnSpc>
                <a:spcPct val="200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We can run additional processes against a container after it is started, but they do not affect the container lifecycle.</a:t>
            </a:r>
            <a:endParaRPr sz="1200" b="1">
              <a:solidFill>
                <a:srgbClr val="000000"/>
              </a:solidFill>
              <a:latin typeface="Montserrat"/>
              <a:ea typeface="Montserrat"/>
              <a:cs typeface="Montserrat"/>
              <a:sym typeface="Montserrat"/>
            </a:endParaRPr>
          </a:p>
        </p:txBody>
      </p:sp>
      <p:graphicFrame>
        <p:nvGraphicFramePr>
          <p:cNvPr id="845" name="Google Shape;845;p54"/>
          <p:cNvGraphicFramePr/>
          <p:nvPr/>
        </p:nvGraphicFramePr>
        <p:xfrm>
          <a:off x="6262913" y="2477575"/>
          <a:ext cx="2752350" cy="743560"/>
        </p:xfrm>
        <a:graphic>
          <a:graphicData uri="http://schemas.openxmlformats.org/drawingml/2006/table">
            <a:tbl>
              <a:tblPr>
                <a:noFill/>
                <a:tableStyleId>{2972DE43-A480-4F0E-ACA5-A12FAA78B2DB}</a:tableStyleId>
              </a:tblPr>
              <a:tblGrid>
                <a:gridCol w="1509225">
                  <a:extLst>
                    <a:ext uri="{9D8B030D-6E8A-4147-A177-3AD203B41FA5}">
                      <a16:colId xmlns:a16="http://schemas.microsoft.com/office/drawing/2014/main" val="20000"/>
                    </a:ext>
                  </a:extLst>
                </a:gridCol>
                <a:gridCol w="649600">
                  <a:extLst>
                    <a:ext uri="{9D8B030D-6E8A-4147-A177-3AD203B41FA5}">
                      <a16:colId xmlns:a16="http://schemas.microsoft.com/office/drawing/2014/main" val="20001"/>
                    </a:ext>
                  </a:extLst>
                </a:gridCol>
                <a:gridCol w="593525">
                  <a:extLst>
                    <a:ext uri="{9D8B030D-6E8A-4147-A177-3AD203B41FA5}">
                      <a16:colId xmlns:a16="http://schemas.microsoft.com/office/drawing/2014/main" val="20002"/>
                    </a:ext>
                  </a:extLst>
                </a:gridCol>
              </a:tblGrid>
              <a:tr h="100000">
                <a:tc gridSpan="3">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I’m a web server container:</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0000">
                <a:tc gridSpan="3">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Ports</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3">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Environment Variables</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00000">
                <a:tc gridSpan="3">
                  <a:txBody>
                    <a:bodyPr/>
                    <a:lstStyle/>
                    <a:p>
                      <a:pPr marL="0" marR="0" lvl="0" indent="0" algn="l" rtl="0">
                        <a:lnSpc>
                          <a:spcPct val="100000"/>
                        </a:lnSpc>
                        <a:spcBef>
                          <a:spcPts val="0"/>
                        </a:spcBef>
                        <a:spcAft>
                          <a:spcPts val="0"/>
                        </a:spcAft>
                        <a:buClr>
                          <a:srgbClr val="000000"/>
                        </a:buClr>
                        <a:buSzPts val="1400"/>
                        <a:buFont typeface="Arial"/>
                        <a:buNone/>
                      </a:pPr>
                      <a:r>
                        <a:rPr lang="en" sz="1100" u="none" strike="noStrike" cap="none">
                          <a:latin typeface="Montserrat"/>
                          <a:ea typeface="Montserrat"/>
                          <a:cs typeface="Montserrat"/>
                          <a:sym typeface="Montserrat"/>
                        </a:rPr>
                        <a:t>Volumes</a:t>
                      </a:r>
                      <a:endParaRPr sz="1100" u="none" strike="noStrike" cap="none">
                        <a:latin typeface="Montserrat"/>
                        <a:ea typeface="Montserrat"/>
                        <a:cs typeface="Montserrat"/>
                        <a:sym typeface="Montserrat"/>
                      </a:endParaRPr>
                    </a:p>
                  </a:txBody>
                  <a:tcPr marL="91425" marR="0" marT="9125" marB="91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B6D7A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55"/>
          <p:cNvSpPr txBox="1">
            <a:spLocks noGrp="1"/>
          </p:cNvSpPr>
          <p:nvPr>
            <p:ph type="title"/>
          </p:nvPr>
        </p:nvSpPr>
        <p:spPr>
          <a:xfrm>
            <a:off x="613700" y="608900"/>
            <a:ext cx="8253300" cy="4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 Registries</a:t>
            </a:r>
            <a:endParaRPr b="0">
              <a:solidFill>
                <a:srgbClr val="000000"/>
              </a:solidFill>
              <a:latin typeface="Montserrat Black"/>
              <a:ea typeface="Montserrat Black"/>
              <a:cs typeface="Montserrat Black"/>
              <a:sym typeface="Montserrat Black"/>
            </a:endParaRPr>
          </a:p>
        </p:txBody>
      </p:sp>
      <p:pic>
        <p:nvPicPr>
          <p:cNvPr id="851" name="Google Shape;851;p55"/>
          <p:cNvPicPr preferRelativeResize="0"/>
          <p:nvPr/>
        </p:nvPicPr>
        <p:blipFill rotWithShape="1">
          <a:blip r:embed="rId3">
            <a:alphaModFix/>
          </a:blip>
          <a:srcRect/>
          <a:stretch/>
        </p:blipFill>
        <p:spPr>
          <a:xfrm>
            <a:off x="5271625" y="2420038"/>
            <a:ext cx="3776350" cy="2617275"/>
          </a:xfrm>
          <a:prstGeom prst="rect">
            <a:avLst/>
          </a:prstGeom>
          <a:noFill/>
          <a:ln>
            <a:noFill/>
          </a:ln>
        </p:spPr>
      </p:pic>
      <p:sp>
        <p:nvSpPr>
          <p:cNvPr id="852" name="Google Shape;852;p55"/>
          <p:cNvSpPr txBox="1">
            <a:spLocks noGrp="1"/>
          </p:cNvSpPr>
          <p:nvPr>
            <p:ph type="subTitle" idx="1"/>
          </p:nvPr>
        </p:nvSpPr>
        <p:spPr>
          <a:xfrm>
            <a:off x="613700" y="1028375"/>
            <a:ext cx="5084100" cy="3173100"/>
          </a:xfrm>
          <a:prstGeom prst="rect">
            <a:avLst/>
          </a:prstGeom>
        </p:spPr>
        <p:txBody>
          <a:bodyPr spcFirstLastPara="1" wrap="square" lIns="91400" tIns="91400" rIns="91400" bIns="91400" anchor="t" anchorCtr="0">
            <a:noAutofit/>
          </a:bodyPr>
          <a:lstStyle/>
          <a:p>
            <a:pPr marL="0" lvl="0" indent="0" algn="l" rtl="0">
              <a:lnSpc>
                <a:spcPct val="150000"/>
              </a:lnSpc>
              <a:spcBef>
                <a:spcPts val="0"/>
              </a:spcBef>
              <a:spcAft>
                <a:spcPts val="0"/>
              </a:spcAft>
              <a:buClr>
                <a:srgbClr val="000000"/>
              </a:buClr>
              <a:buSzPts val="1900"/>
              <a:buFont typeface="Arial"/>
              <a:buNone/>
            </a:pPr>
            <a:r>
              <a:rPr lang="en" sz="1200" b="1">
                <a:solidFill>
                  <a:srgbClr val="000000"/>
                </a:solidFill>
                <a:latin typeface="Montserrat"/>
                <a:ea typeface="Montserrat"/>
                <a:cs typeface="Montserrat"/>
                <a:sym typeface="Montserrat"/>
              </a:rPr>
              <a:t>Key concepts</a:t>
            </a:r>
            <a:r>
              <a:rPr lang="en" sz="1200">
                <a:solidFill>
                  <a:srgbClr val="000000"/>
                </a:solidFill>
                <a:latin typeface="Montserrat"/>
                <a:ea typeface="Montserrat"/>
                <a:cs typeface="Montserrat"/>
                <a:sym typeface="Montserrat"/>
              </a:rPr>
              <a:t>:</a:t>
            </a:r>
            <a:endParaRPr sz="1200">
              <a:solidFill>
                <a:srgbClr val="000000"/>
              </a:solidFill>
              <a:latin typeface="Montserrat"/>
              <a:ea typeface="Montserrat"/>
              <a:cs typeface="Montserrat"/>
              <a:sym typeface="Montserrat"/>
            </a:endParaRPr>
          </a:p>
          <a:p>
            <a:pPr marL="457200" lvl="0" indent="-304800" algn="l" rtl="0">
              <a:lnSpc>
                <a:spcPct val="15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By default, all images are pushed to and pulled from Docker Hub</a:t>
            </a:r>
            <a:endParaRPr sz="1200">
              <a:solidFill>
                <a:srgbClr val="000000"/>
              </a:solidFill>
              <a:latin typeface="Montserrat"/>
              <a:ea typeface="Montserrat"/>
              <a:cs typeface="Montserrat"/>
              <a:sym typeface="Montserrat"/>
            </a:endParaRPr>
          </a:p>
          <a:p>
            <a:pPr marL="457200" lvl="0" indent="-304800" algn="l" rtl="0">
              <a:lnSpc>
                <a:spcPct val="150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To push to a different registry, just include the URL to it in your image name. This tells Docker where to push or pull from.</a:t>
            </a:r>
            <a:endParaRPr sz="1200">
              <a:solidFill>
                <a:srgbClr val="000000"/>
              </a:solidFill>
              <a:latin typeface="Montserrat"/>
              <a:ea typeface="Montserrat"/>
              <a:cs typeface="Montserrat"/>
              <a:sym typeface="Montserrat"/>
            </a:endParaRPr>
          </a:p>
          <a:p>
            <a:pPr marL="914400" lvl="1" indent="-304800" algn="ctr" rtl="0">
              <a:lnSpc>
                <a:spcPct val="150000"/>
              </a:lnSpc>
              <a:spcBef>
                <a:spcPts val="1000"/>
              </a:spcBef>
              <a:spcAft>
                <a:spcPts val="0"/>
              </a:spcAft>
              <a:buClr>
                <a:srgbClr val="000000"/>
              </a:buClr>
              <a:buSzPts val="1200"/>
              <a:buFont typeface="Comfortaa"/>
              <a:buChar char="○"/>
            </a:pPr>
            <a:r>
              <a:rPr lang="en" sz="1200">
                <a:solidFill>
                  <a:srgbClr val="000000"/>
                </a:solidFill>
                <a:latin typeface="Montserrat"/>
                <a:ea typeface="Montserrat"/>
                <a:cs typeface="Montserrat"/>
                <a:sym typeface="Montserrat"/>
              </a:rPr>
              <a:t>For example, </a:t>
            </a:r>
            <a:r>
              <a:rPr lang="en" sz="1200" b="1" i="1">
                <a:solidFill>
                  <a:srgbClr val="000000"/>
                </a:solidFill>
                <a:latin typeface="Montserrat"/>
                <a:ea typeface="Montserrat"/>
                <a:cs typeface="Montserrat"/>
                <a:sym typeface="Montserrat"/>
              </a:rPr>
              <a:t>mycompanyregistry.com/mynginx:1.0</a:t>
            </a:r>
            <a:endParaRPr sz="1200" b="1" i="1">
              <a:solidFill>
                <a:srgbClr val="000000"/>
              </a:solidFill>
              <a:latin typeface="Montserrat"/>
              <a:ea typeface="Montserrat"/>
              <a:cs typeface="Montserrat"/>
              <a:sym typeface="Montserrat"/>
            </a:endParaRPr>
          </a:p>
          <a:p>
            <a:pPr marL="914400" lvl="1" indent="-304800" algn="ctr" rtl="0">
              <a:lnSpc>
                <a:spcPct val="150000"/>
              </a:lnSpc>
              <a:spcBef>
                <a:spcPts val="1000"/>
              </a:spcBef>
              <a:spcAft>
                <a:spcPts val="1000"/>
              </a:spcAft>
              <a:buClr>
                <a:srgbClr val="000000"/>
              </a:buClr>
              <a:buSzPts val="1200"/>
              <a:buFont typeface="Comfortaa"/>
              <a:buChar char="○"/>
            </a:pPr>
            <a:r>
              <a:rPr lang="en" sz="1200">
                <a:solidFill>
                  <a:srgbClr val="000000"/>
                </a:solidFill>
                <a:latin typeface="Montserrat"/>
                <a:ea typeface="Montserrat"/>
                <a:cs typeface="Montserrat"/>
                <a:sym typeface="Montserrat"/>
              </a:rPr>
              <a:t>If the registry is secured, then use a </a:t>
            </a:r>
            <a:r>
              <a:rPr lang="en" sz="1200" b="1" i="1">
                <a:solidFill>
                  <a:srgbClr val="000000"/>
                </a:solidFill>
                <a:latin typeface="Montserrat"/>
                <a:ea typeface="Montserrat"/>
                <a:cs typeface="Montserrat"/>
                <a:sym typeface="Montserrat"/>
              </a:rPr>
              <a:t>docker login</a:t>
            </a:r>
            <a:r>
              <a:rPr lang="en" sz="1200">
                <a:solidFill>
                  <a:srgbClr val="000000"/>
                </a:solidFill>
                <a:latin typeface="Montserrat"/>
                <a:ea typeface="Montserrat"/>
                <a:cs typeface="Montserrat"/>
                <a:sym typeface="Montserrat"/>
              </a:rPr>
              <a:t> command to gain access</a:t>
            </a:r>
            <a:endParaRPr sz="1200">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56"/>
          <p:cNvSpPr txBox="1">
            <a:spLocks noGrp="1"/>
          </p:cNvSpPr>
          <p:nvPr>
            <p:ph type="title"/>
          </p:nvPr>
        </p:nvSpPr>
        <p:spPr>
          <a:xfrm>
            <a:off x="613700" y="659075"/>
            <a:ext cx="8253300" cy="36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 Architecture</a:t>
            </a:r>
            <a:endParaRPr b="0">
              <a:solidFill>
                <a:srgbClr val="000000"/>
              </a:solidFill>
              <a:latin typeface="Montserrat Black"/>
              <a:ea typeface="Montserrat Black"/>
              <a:cs typeface="Montserrat Black"/>
              <a:sym typeface="Montserrat Black"/>
            </a:endParaRPr>
          </a:p>
        </p:txBody>
      </p:sp>
      <p:sp>
        <p:nvSpPr>
          <p:cNvPr id="858" name="Google Shape;858;p56"/>
          <p:cNvSpPr/>
          <p:nvPr/>
        </p:nvSpPr>
        <p:spPr>
          <a:xfrm>
            <a:off x="1417550" y="1636725"/>
            <a:ext cx="1651200" cy="1845300"/>
          </a:xfrm>
          <a:prstGeom prst="rect">
            <a:avLst/>
          </a:prstGeom>
          <a:solidFill>
            <a:srgbClr val="7BC0F6"/>
          </a:solidFill>
          <a:ln w="9525" cap="flat" cmpd="sng">
            <a:solidFill>
              <a:srgbClr val="7BC0F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p:txBody>
      </p:sp>
      <p:sp>
        <p:nvSpPr>
          <p:cNvPr id="859" name="Google Shape;859;p56"/>
          <p:cNvSpPr/>
          <p:nvPr/>
        </p:nvSpPr>
        <p:spPr>
          <a:xfrm>
            <a:off x="3256700" y="1636725"/>
            <a:ext cx="2836500" cy="3207900"/>
          </a:xfrm>
          <a:prstGeom prst="rect">
            <a:avLst/>
          </a:prstGeom>
          <a:solidFill>
            <a:srgbClr val="7BC0F6"/>
          </a:solidFill>
          <a:ln w="9525" cap="flat" cmpd="sng">
            <a:solidFill>
              <a:srgbClr val="7BC0F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p:txBody>
      </p:sp>
      <p:sp>
        <p:nvSpPr>
          <p:cNvPr id="860" name="Google Shape;860;p56"/>
          <p:cNvSpPr/>
          <p:nvPr/>
        </p:nvSpPr>
        <p:spPr>
          <a:xfrm>
            <a:off x="6281150" y="1636725"/>
            <a:ext cx="1651200" cy="1845300"/>
          </a:xfrm>
          <a:prstGeom prst="rect">
            <a:avLst/>
          </a:prstGeom>
          <a:solidFill>
            <a:srgbClr val="7BC0F6"/>
          </a:solidFill>
          <a:ln w="9525" cap="flat" cmpd="sng">
            <a:solidFill>
              <a:srgbClr val="7BC0F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endParaRPr sz="1200" b="1">
              <a:solidFill>
                <a:srgbClr val="FFFFFF"/>
              </a:solidFill>
              <a:latin typeface="Century Gothic"/>
              <a:ea typeface="Century Gothic"/>
              <a:cs typeface="Century Gothic"/>
              <a:sym typeface="Century Gothic"/>
            </a:endParaRPr>
          </a:p>
        </p:txBody>
      </p:sp>
      <p:sp>
        <p:nvSpPr>
          <p:cNvPr id="861" name="Google Shape;861;p56"/>
          <p:cNvSpPr/>
          <p:nvPr/>
        </p:nvSpPr>
        <p:spPr>
          <a:xfrm>
            <a:off x="1734800" y="1477075"/>
            <a:ext cx="1016700" cy="310800"/>
          </a:xfrm>
          <a:prstGeom prst="roundRect">
            <a:avLst>
              <a:gd name="adj" fmla="val 50000"/>
            </a:avLst>
          </a:prstGeom>
          <a:solidFill>
            <a:srgbClr val="FFFFFF"/>
          </a:solidFill>
          <a:ln w="9525" cap="flat" cmpd="sng">
            <a:solidFill>
              <a:srgbClr val="7BC0F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Century Gothic"/>
                <a:ea typeface="Century Gothic"/>
                <a:cs typeface="Century Gothic"/>
                <a:sym typeface="Century Gothic"/>
              </a:rPr>
              <a:t>CLIENT</a:t>
            </a:r>
            <a:endParaRPr sz="1000" b="1">
              <a:latin typeface="Century Gothic"/>
              <a:ea typeface="Century Gothic"/>
              <a:cs typeface="Century Gothic"/>
              <a:sym typeface="Century Gothic"/>
            </a:endParaRPr>
          </a:p>
        </p:txBody>
      </p:sp>
      <p:sp>
        <p:nvSpPr>
          <p:cNvPr id="862" name="Google Shape;862;p56"/>
          <p:cNvSpPr/>
          <p:nvPr/>
        </p:nvSpPr>
        <p:spPr>
          <a:xfrm>
            <a:off x="3860575" y="1477075"/>
            <a:ext cx="1408500" cy="310800"/>
          </a:xfrm>
          <a:prstGeom prst="roundRect">
            <a:avLst>
              <a:gd name="adj" fmla="val 50000"/>
            </a:avLst>
          </a:prstGeom>
          <a:solidFill>
            <a:srgbClr val="FFFFFF"/>
          </a:solidFill>
          <a:ln w="9525" cap="flat" cmpd="sng">
            <a:solidFill>
              <a:srgbClr val="7BC0F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Century Gothic"/>
                <a:ea typeface="Century Gothic"/>
                <a:cs typeface="Century Gothic"/>
                <a:sym typeface="Century Gothic"/>
              </a:rPr>
              <a:t>SERVER</a:t>
            </a:r>
            <a:endParaRPr sz="1000" b="1">
              <a:latin typeface="Century Gothic"/>
              <a:ea typeface="Century Gothic"/>
              <a:cs typeface="Century Gothic"/>
              <a:sym typeface="Century Gothic"/>
            </a:endParaRPr>
          </a:p>
        </p:txBody>
      </p:sp>
      <p:sp>
        <p:nvSpPr>
          <p:cNvPr id="863" name="Google Shape;863;p56"/>
          <p:cNvSpPr/>
          <p:nvPr/>
        </p:nvSpPr>
        <p:spPr>
          <a:xfrm>
            <a:off x="6545900" y="1477075"/>
            <a:ext cx="1121700" cy="310800"/>
          </a:xfrm>
          <a:prstGeom prst="roundRect">
            <a:avLst>
              <a:gd name="adj" fmla="val 50000"/>
            </a:avLst>
          </a:prstGeom>
          <a:solidFill>
            <a:srgbClr val="FFFFFF"/>
          </a:solidFill>
          <a:ln w="9525" cap="flat" cmpd="sng">
            <a:solidFill>
              <a:srgbClr val="7BC0F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Century Gothic"/>
                <a:ea typeface="Century Gothic"/>
                <a:cs typeface="Century Gothic"/>
                <a:sym typeface="Century Gothic"/>
              </a:rPr>
              <a:t>REGISTRY</a:t>
            </a:r>
            <a:endParaRPr sz="1000" b="1">
              <a:latin typeface="Century Gothic"/>
              <a:ea typeface="Century Gothic"/>
              <a:cs typeface="Century Gothic"/>
              <a:sym typeface="Century Gothic"/>
            </a:endParaRPr>
          </a:p>
        </p:txBody>
      </p:sp>
      <p:sp>
        <p:nvSpPr>
          <p:cNvPr id="864" name="Google Shape;864;p56"/>
          <p:cNvSpPr/>
          <p:nvPr/>
        </p:nvSpPr>
        <p:spPr>
          <a:xfrm>
            <a:off x="1634450" y="2066625"/>
            <a:ext cx="1217400" cy="223500"/>
          </a:xfrm>
          <a:prstGeom prst="roundRect">
            <a:avLst>
              <a:gd name="adj" fmla="val 50000"/>
            </a:avLst>
          </a:prstGeom>
          <a:solidFill>
            <a:srgbClr val="FFFFFF"/>
          </a:solidFill>
          <a:ln w="9525" cap="flat" cmpd="sng">
            <a:solidFill>
              <a:srgbClr val="7BC0F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docker pull</a:t>
            </a:r>
            <a:endParaRPr sz="800">
              <a:latin typeface="Century Gothic"/>
              <a:ea typeface="Century Gothic"/>
              <a:cs typeface="Century Gothic"/>
              <a:sym typeface="Century Gothic"/>
            </a:endParaRPr>
          </a:p>
        </p:txBody>
      </p:sp>
      <p:sp>
        <p:nvSpPr>
          <p:cNvPr id="865" name="Google Shape;865;p56"/>
          <p:cNvSpPr/>
          <p:nvPr/>
        </p:nvSpPr>
        <p:spPr>
          <a:xfrm>
            <a:off x="1634450" y="2445675"/>
            <a:ext cx="1217400" cy="223500"/>
          </a:xfrm>
          <a:prstGeom prst="roundRect">
            <a:avLst>
              <a:gd name="adj" fmla="val 50000"/>
            </a:avLst>
          </a:prstGeom>
          <a:solidFill>
            <a:srgbClr val="FFFFFF"/>
          </a:solidFill>
          <a:ln w="9525" cap="flat" cmpd="sng">
            <a:solidFill>
              <a:srgbClr val="7BC0F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entury Gothic"/>
                <a:ea typeface="Century Gothic"/>
                <a:cs typeface="Century Gothic"/>
                <a:sym typeface="Century Gothic"/>
              </a:rPr>
              <a:t>docker run</a:t>
            </a:r>
            <a:endParaRPr sz="800">
              <a:latin typeface="Century Gothic"/>
              <a:ea typeface="Century Gothic"/>
              <a:cs typeface="Century Gothic"/>
              <a:sym typeface="Century Gothic"/>
            </a:endParaRPr>
          </a:p>
        </p:txBody>
      </p:sp>
      <p:grpSp>
        <p:nvGrpSpPr>
          <p:cNvPr id="866" name="Google Shape;866;p56"/>
          <p:cNvGrpSpPr/>
          <p:nvPr/>
        </p:nvGrpSpPr>
        <p:grpSpPr>
          <a:xfrm>
            <a:off x="3761437" y="2190075"/>
            <a:ext cx="2065538" cy="369300"/>
            <a:chOff x="3755125" y="2247650"/>
            <a:chExt cx="2065538" cy="369300"/>
          </a:xfrm>
        </p:grpSpPr>
        <p:pic>
          <p:nvPicPr>
            <p:cNvPr id="867" name="Google Shape;867;p56"/>
            <p:cNvPicPr preferRelativeResize="0"/>
            <p:nvPr/>
          </p:nvPicPr>
          <p:blipFill rotWithShape="1">
            <a:blip r:embed="rId3">
              <a:alphaModFix/>
            </a:blip>
            <a:srcRect l="15637" r="7333" b="35458"/>
            <a:stretch/>
          </p:blipFill>
          <p:spPr>
            <a:xfrm>
              <a:off x="3755125" y="2247654"/>
              <a:ext cx="521439" cy="364326"/>
            </a:xfrm>
            <a:prstGeom prst="rect">
              <a:avLst/>
            </a:prstGeom>
            <a:noFill/>
            <a:ln>
              <a:noFill/>
            </a:ln>
          </p:spPr>
        </p:pic>
        <p:sp>
          <p:nvSpPr>
            <p:cNvPr id="868" name="Google Shape;868;p56"/>
            <p:cNvSpPr txBox="1"/>
            <p:nvPr/>
          </p:nvSpPr>
          <p:spPr>
            <a:xfrm>
              <a:off x="4231263" y="2247650"/>
              <a:ext cx="1589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latin typeface="Century Gothic"/>
                  <a:ea typeface="Century Gothic"/>
                  <a:cs typeface="Century Gothic"/>
                  <a:sym typeface="Century Gothic"/>
                </a:rPr>
                <a:t>Docker Daemon</a:t>
              </a:r>
              <a:endParaRPr sz="1200" b="1">
                <a:solidFill>
                  <a:srgbClr val="FFFFFF"/>
                </a:solidFill>
                <a:latin typeface="Century Gothic"/>
                <a:ea typeface="Century Gothic"/>
                <a:cs typeface="Century Gothic"/>
                <a:sym typeface="Century Gothic"/>
              </a:endParaRPr>
            </a:p>
          </p:txBody>
        </p:sp>
      </p:grpSp>
      <p:pic>
        <p:nvPicPr>
          <p:cNvPr id="869" name="Google Shape;869;p56"/>
          <p:cNvPicPr preferRelativeResize="0"/>
          <p:nvPr/>
        </p:nvPicPr>
        <p:blipFill>
          <a:blip r:embed="rId4">
            <a:alphaModFix/>
          </a:blip>
          <a:stretch>
            <a:fillRect/>
          </a:stretch>
        </p:blipFill>
        <p:spPr>
          <a:xfrm>
            <a:off x="3441475" y="2885375"/>
            <a:ext cx="721850" cy="721850"/>
          </a:xfrm>
          <a:prstGeom prst="rect">
            <a:avLst/>
          </a:prstGeom>
          <a:noFill/>
          <a:ln>
            <a:noFill/>
          </a:ln>
        </p:spPr>
      </p:pic>
      <p:sp>
        <p:nvSpPr>
          <p:cNvPr id="870" name="Google Shape;870;p56"/>
          <p:cNvSpPr txBox="1"/>
          <p:nvPr/>
        </p:nvSpPr>
        <p:spPr>
          <a:xfrm>
            <a:off x="3222800" y="3500600"/>
            <a:ext cx="1159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434343"/>
                </a:solidFill>
                <a:latin typeface="Century Gothic"/>
                <a:ea typeface="Century Gothic"/>
                <a:cs typeface="Century Gothic"/>
                <a:sym typeface="Century Gothic"/>
              </a:rPr>
              <a:t>Container 1</a:t>
            </a:r>
            <a:endParaRPr sz="800" b="1">
              <a:solidFill>
                <a:srgbClr val="434343"/>
              </a:solidFill>
              <a:latin typeface="Century Gothic"/>
              <a:ea typeface="Century Gothic"/>
              <a:cs typeface="Century Gothic"/>
              <a:sym typeface="Century Gothic"/>
            </a:endParaRPr>
          </a:p>
        </p:txBody>
      </p:sp>
      <p:pic>
        <p:nvPicPr>
          <p:cNvPr id="871" name="Google Shape;871;p56"/>
          <p:cNvPicPr preferRelativeResize="0"/>
          <p:nvPr/>
        </p:nvPicPr>
        <p:blipFill>
          <a:blip r:embed="rId5">
            <a:alphaModFix/>
          </a:blip>
          <a:stretch>
            <a:fillRect/>
          </a:stretch>
        </p:blipFill>
        <p:spPr>
          <a:xfrm>
            <a:off x="5186500" y="3066725"/>
            <a:ext cx="433875" cy="433875"/>
          </a:xfrm>
          <a:prstGeom prst="rect">
            <a:avLst/>
          </a:prstGeom>
          <a:noFill/>
          <a:ln>
            <a:noFill/>
          </a:ln>
        </p:spPr>
      </p:pic>
      <p:pic>
        <p:nvPicPr>
          <p:cNvPr id="872" name="Google Shape;872;p56"/>
          <p:cNvPicPr preferRelativeResize="0"/>
          <p:nvPr/>
        </p:nvPicPr>
        <p:blipFill>
          <a:blip r:embed="rId6">
            <a:alphaModFix/>
          </a:blip>
          <a:stretch>
            <a:fillRect/>
          </a:stretch>
        </p:blipFill>
        <p:spPr>
          <a:xfrm>
            <a:off x="5186500" y="3989738"/>
            <a:ext cx="433875" cy="433875"/>
          </a:xfrm>
          <a:prstGeom prst="rect">
            <a:avLst/>
          </a:prstGeom>
          <a:noFill/>
          <a:ln>
            <a:noFill/>
          </a:ln>
        </p:spPr>
      </p:pic>
      <p:pic>
        <p:nvPicPr>
          <p:cNvPr id="873" name="Google Shape;873;p56"/>
          <p:cNvPicPr preferRelativeResize="0"/>
          <p:nvPr/>
        </p:nvPicPr>
        <p:blipFill>
          <a:blip r:embed="rId6">
            <a:alphaModFix/>
          </a:blip>
          <a:stretch>
            <a:fillRect/>
          </a:stretch>
        </p:blipFill>
        <p:spPr>
          <a:xfrm>
            <a:off x="6889813" y="2125488"/>
            <a:ext cx="433875" cy="433875"/>
          </a:xfrm>
          <a:prstGeom prst="rect">
            <a:avLst/>
          </a:prstGeom>
          <a:noFill/>
          <a:ln>
            <a:noFill/>
          </a:ln>
        </p:spPr>
      </p:pic>
      <p:sp>
        <p:nvSpPr>
          <p:cNvPr id="874" name="Google Shape;874;p56"/>
          <p:cNvSpPr txBox="1"/>
          <p:nvPr/>
        </p:nvSpPr>
        <p:spPr>
          <a:xfrm>
            <a:off x="4757088" y="4446975"/>
            <a:ext cx="1292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434343"/>
                </a:solidFill>
                <a:latin typeface="Century Gothic"/>
                <a:ea typeface="Century Gothic"/>
                <a:cs typeface="Century Gothic"/>
                <a:sym typeface="Century Gothic"/>
              </a:rPr>
              <a:t>Image 2</a:t>
            </a:r>
            <a:endParaRPr sz="800" b="1">
              <a:solidFill>
                <a:srgbClr val="434343"/>
              </a:solidFill>
              <a:latin typeface="Century Gothic"/>
              <a:ea typeface="Century Gothic"/>
              <a:cs typeface="Century Gothic"/>
              <a:sym typeface="Century Gothic"/>
            </a:endParaRPr>
          </a:p>
        </p:txBody>
      </p:sp>
      <p:sp>
        <p:nvSpPr>
          <p:cNvPr id="875" name="Google Shape;875;p56"/>
          <p:cNvSpPr txBox="1"/>
          <p:nvPr/>
        </p:nvSpPr>
        <p:spPr>
          <a:xfrm>
            <a:off x="4757075" y="3500600"/>
            <a:ext cx="1292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434343"/>
                </a:solidFill>
                <a:latin typeface="Century Gothic"/>
                <a:ea typeface="Century Gothic"/>
                <a:cs typeface="Century Gothic"/>
                <a:sym typeface="Century Gothic"/>
              </a:rPr>
              <a:t>Image 1</a:t>
            </a:r>
            <a:endParaRPr sz="800" b="1">
              <a:solidFill>
                <a:srgbClr val="434343"/>
              </a:solidFill>
              <a:latin typeface="Century Gothic"/>
              <a:ea typeface="Century Gothic"/>
              <a:cs typeface="Century Gothic"/>
              <a:sym typeface="Century Gothic"/>
            </a:endParaRPr>
          </a:p>
        </p:txBody>
      </p:sp>
      <p:sp>
        <p:nvSpPr>
          <p:cNvPr id="876" name="Google Shape;876;p56"/>
          <p:cNvSpPr txBox="1"/>
          <p:nvPr/>
        </p:nvSpPr>
        <p:spPr>
          <a:xfrm>
            <a:off x="6460388" y="2559375"/>
            <a:ext cx="1292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434343"/>
                </a:solidFill>
                <a:latin typeface="Century Gothic"/>
                <a:ea typeface="Century Gothic"/>
                <a:cs typeface="Century Gothic"/>
                <a:sym typeface="Century Gothic"/>
              </a:rPr>
              <a:t>Image 2</a:t>
            </a:r>
            <a:endParaRPr sz="800" b="1">
              <a:solidFill>
                <a:srgbClr val="434343"/>
              </a:solidFill>
              <a:latin typeface="Century Gothic"/>
              <a:ea typeface="Century Gothic"/>
              <a:cs typeface="Century Gothic"/>
              <a:sym typeface="Century Gothic"/>
            </a:endParaRPr>
          </a:p>
        </p:txBody>
      </p:sp>
      <p:cxnSp>
        <p:nvCxnSpPr>
          <p:cNvPr id="877" name="Google Shape;877;p56"/>
          <p:cNvCxnSpPr>
            <a:stCxn id="864" idx="3"/>
            <a:endCxn id="867" idx="1"/>
          </p:cNvCxnSpPr>
          <p:nvPr/>
        </p:nvCxnSpPr>
        <p:spPr>
          <a:xfrm>
            <a:off x="2851850" y="2178375"/>
            <a:ext cx="909600" cy="193800"/>
          </a:xfrm>
          <a:prstGeom prst="straightConnector1">
            <a:avLst/>
          </a:prstGeom>
          <a:noFill/>
          <a:ln w="9525" cap="flat" cmpd="sng">
            <a:solidFill>
              <a:srgbClr val="990000"/>
            </a:solidFill>
            <a:prstDash val="dash"/>
            <a:round/>
            <a:headEnd type="none" w="med" len="med"/>
            <a:tailEnd type="triangle" w="med" len="med"/>
          </a:ln>
        </p:spPr>
      </p:cxnSp>
      <p:cxnSp>
        <p:nvCxnSpPr>
          <p:cNvPr id="878" name="Google Shape;878;p56"/>
          <p:cNvCxnSpPr>
            <a:stCxn id="865" idx="3"/>
            <a:endCxn id="867" idx="1"/>
          </p:cNvCxnSpPr>
          <p:nvPr/>
        </p:nvCxnSpPr>
        <p:spPr>
          <a:xfrm rot="10800000" flipH="1">
            <a:off x="2851850" y="2372325"/>
            <a:ext cx="909600" cy="185100"/>
          </a:xfrm>
          <a:prstGeom prst="straightConnector1">
            <a:avLst/>
          </a:prstGeom>
          <a:noFill/>
          <a:ln w="9525" cap="flat" cmpd="sng">
            <a:solidFill>
              <a:srgbClr val="38761D"/>
            </a:solidFill>
            <a:prstDash val="dash"/>
            <a:round/>
            <a:headEnd type="none" w="med" len="med"/>
            <a:tailEnd type="triangle" w="med" len="med"/>
          </a:ln>
        </p:spPr>
      </p:cxnSp>
      <p:cxnSp>
        <p:nvCxnSpPr>
          <p:cNvPr id="879" name="Google Shape;879;p56"/>
          <p:cNvCxnSpPr>
            <a:stCxn id="868" idx="3"/>
            <a:endCxn id="871" idx="0"/>
          </p:cNvCxnSpPr>
          <p:nvPr/>
        </p:nvCxnSpPr>
        <p:spPr>
          <a:xfrm flipH="1">
            <a:off x="5403375" y="2374725"/>
            <a:ext cx="423600" cy="692100"/>
          </a:xfrm>
          <a:prstGeom prst="curvedConnector4">
            <a:avLst>
              <a:gd name="adj1" fmla="val -56215"/>
              <a:gd name="adj2" fmla="val 63333"/>
            </a:avLst>
          </a:prstGeom>
          <a:noFill/>
          <a:ln w="9525" cap="flat" cmpd="sng">
            <a:solidFill>
              <a:srgbClr val="595959"/>
            </a:solidFill>
            <a:prstDash val="solid"/>
            <a:round/>
            <a:headEnd type="none" w="med" len="med"/>
            <a:tailEnd type="triangle" w="med" len="med"/>
          </a:ln>
        </p:spPr>
      </p:cxnSp>
      <p:cxnSp>
        <p:nvCxnSpPr>
          <p:cNvPr id="880" name="Google Shape;880;p56"/>
          <p:cNvCxnSpPr>
            <a:stCxn id="868" idx="2"/>
          </p:cNvCxnSpPr>
          <p:nvPr/>
        </p:nvCxnSpPr>
        <p:spPr>
          <a:xfrm rot="-5400000" flipH="1">
            <a:off x="4949175" y="2642475"/>
            <a:ext cx="510900" cy="344700"/>
          </a:xfrm>
          <a:prstGeom prst="curvedConnector3">
            <a:avLst>
              <a:gd name="adj1" fmla="val 50000"/>
            </a:avLst>
          </a:prstGeom>
          <a:noFill/>
          <a:ln w="9525" cap="flat" cmpd="sng">
            <a:solidFill>
              <a:srgbClr val="38761D"/>
            </a:solidFill>
            <a:prstDash val="dash"/>
            <a:round/>
            <a:headEnd type="none" w="med" len="med"/>
            <a:tailEnd type="triangle" w="med" len="med"/>
          </a:ln>
        </p:spPr>
      </p:cxnSp>
      <p:cxnSp>
        <p:nvCxnSpPr>
          <p:cNvPr id="881" name="Google Shape;881;p56"/>
          <p:cNvCxnSpPr>
            <a:stCxn id="871" idx="1"/>
            <a:endCxn id="869" idx="3"/>
          </p:cNvCxnSpPr>
          <p:nvPr/>
        </p:nvCxnSpPr>
        <p:spPr>
          <a:xfrm rot="10800000">
            <a:off x="4163200" y="3246163"/>
            <a:ext cx="1023300" cy="37500"/>
          </a:xfrm>
          <a:prstGeom prst="curvedConnector3">
            <a:avLst>
              <a:gd name="adj1" fmla="val 49994"/>
            </a:avLst>
          </a:prstGeom>
          <a:noFill/>
          <a:ln w="9525" cap="flat" cmpd="sng">
            <a:solidFill>
              <a:srgbClr val="38761D"/>
            </a:solidFill>
            <a:prstDash val="dash"/>
            <a:round/>
            <a:headEnd type="none" w="med" len="med"/>
            <a:tailEnd type="triangle" w="med" len="med"/>
          </a:ln>
        </p:spPr>
      </p:cxnSp>
      <p:cxnSp>
        <p:nvCxnSpPr>
          <p:cNvPr id="882" name="Google Shape;882;p56"/>
          <p:cNvCxnSpPr>
            <a:stCxn id="868" idx="3"/>
            <a:endCxn id="873" idx="1"/>
          </p:cNvCxnSpPr>
          <p:nvPr/>
        </p:nvCxnSpPr>
        <p:spPr>
          <a:xfrm rot="10800000" flipH="1">
            <a:off x="5826975" y="2342325"/>
            <a:ext cx="1062900" cy="32400"/>
          </a:xfrm>
          <a:prstGeom prst="curvedConnector3">
            <a:avLst>
              <a:gd name="adj1" fmla="val 49997"/>
            </a:avLst>
          </a:prstGeom>
          <a:noFill/>
          <a:ln w="9525" cap="flat" cmpd="sng">
            <a:solidFill>
              <a:srgbClr val="990000"/>
            </a:solidFill>
            <a:prstDash val="dash"/>
            <a:round/>
            <a:headEnd type="none" w="med" len="med"/>
            <a:tailEnd type="triangle" w="med" len="med"/>
          </a:ln>
        </p:spPr>
      </p:cxnSp>
      <p:cxnSp>
        <p:nvCxnSpPr>
          <p:cNvPr id="883" name="Google Shape;883;p56"/>
          <p:cNvCxnSpPr>
            <a:stCxn id="876" idx="2"/>
            <a:endCxn id="872" idx="3"/>
          </p:cNvCxnSpPr>
          <p:nvPr/>
        </p:nvCxnSpPr>
        <p:spPr>
          <a:xfrm rot="5400000">
            <a:off x="5693738" y="2793675"/>
            <a:ext cx="1339500" cy="1486500"/>
          </a:xfrm>
          <a:prstGeom prst="curvedConnector2">
            <a:avLst/>
          </a:prstGeom>
          <a:noFill/>
          <a:ln w="9525" cap="flat" cmpd="sng">
            <a:solidFill>
              <a:srgbClr val="990000"/>
            </a:solidFill>
            <a:prstDash val="dash"/>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7"/>
          <p:cNvSpPr txBox="1">
            <a:spLocks noGrp="1"/>
          </p:cNvSpPr>
          <p:nvPr>
            <p:ph type="title"/>
          </p:nvPr>
        </p:nvSpPr>
        <p:spPr>
          <a:xfrm>
            <a:off x="613700" y="630400"/>
            <a:ext cx="8253300" cy="3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 CLI</a:t>
            </a:r>
            <a:endParaRPr b="0">
              <a:solidFill>
                <a:srgbClr val="000000"/>
              </a:solidFill>
              <a:latin typeface="Montserrat Black"/>
              <a:ea typeface="Montserrat Black"/>
              <a:cs typeface="Montserrat Black"/>
              <a:sym typeface="Montserrat Black"/>
            </a:endParaRPr>
          </a:p>
        </p:txBody>
      </p:sp>
      <p:grpSp>
        <p:nvGrpSpPr>
          <p:cNvPr id="889" name="Google Shape;889;p57"/>
          <p:cNvGrpSpPr/>
          <p:nvPr/>
        </p:nvGrpSpPr>
        <p:grpSpPr>
          <a:xfrm>
            <a:off x="2387412" y="2881928"/>
            <a:ext cx="1515877" cy="1679310"/>
            <a:chOff x="2744109" y="1597469"/>
            <a:chExt cx="1827900" cy="2399700"/>
          </a:xfrm>
        </p:grpSpPr>
        <p:sp>
          <p:nvSpPr>
            <p:cNvPr id="890" name="Google Shape;890;p57"/>
            <p:cNvSpPr/>
            <p:nvPr/>
          </p:nvSpPr>
          <p:spPr>
            <a:xfrm rot="5400000">
              <a:off x="2458209" y="1883369"/>
              <a:ext cx="2399700" cy="1827900"/>
            </a:xfrm>
            <a:prstGeom prst="rightArrowCallout">
              <a:avLst>
                <a:gd name="adj1" fmla="val 9283"/>
                <a:gd name="adj2" fmla="val 13570"/>
                <a:gd name="adj3" fmla="val 16082"/>
                <a:gd name="adj4" fmla="val 81236"/>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891" name="Google Shape;891;p57"/>
            <p:cNvSpPr/>
            <p:nvPr/>
          </p:nvSpPr>
          <p:spPr>
            <a:xfrm rot="10800000" flipH="1">
              <a:off x="2834043" y="1687411"/>
              <a:ext cx="1649400" cy="1769700"/>
            </a:xfrm>
            <a:prstGeom prst="snip1Rect">
              <a:avLst>
                <a:gd name="adj" fmla="val 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892" name="Google Shape;892;p57"/>
            <p:cNvSpPr txBox="1"/>
            <p:nvPr/>
          </p:nvSpPr>
          <p:spPr>
            <a:xfrm>
              <a:off x="2966450" y="1795520"/>
              <a:ext cx="1383000" cy="14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100" b="1">
                  <a:solidFill>
                    <a:srgbClr val="FFFFFF"/>
                  </a:solidFill>
                  <a:highlight>
                    <a:srgbClr val="999999"/>
                  </a:highlight>
                  <a:latin typeface="Consolas"/>
                  <a:ea typeface="Consolas"/>
                  <a:cs typeface="Consolas"/>
                  <a:sym typeface="Consolas"/>
                </a:rPr>
                <a:t>rm / rmi</a:t>
              </a:r>
              <a:endParaRPr sz="1200" b="1" i="0"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100"/>
                <a:buFont typeface="Arial"/>
                <a:buNone/>
              </a:pPr>
              <a:endParaRPr sz="900" b="0" i="0"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1600"/>
                </a:spcAft>
                <a:buClr>
                  <a:srgbClr val="000000"/>
                </a:buClr>
                <a:buSzPts val="1100"/>
                <a:buFont typeface="Arial"/>
                <a:buNone/>
              </a:pPr>
              <a:r>
                <a:rPr lang="en" sz="900" b="0" i="0" u="none" strike="noStrike" cap="none">
                  <a:solidFill>
                    <a:srgbClr val="FFFFFF"/>
                  </a:solidFill>
                  <a:latin typeface="Roboto"/>
                  <a:ea typeface="Roboto"/>
                  <a:cs typeface="Roboto"/>
                  <a:sym typeface="Roboto"/>
                </a:rPr>
                <a:t>remove container.</a:t>
              </a:r>
              <a:endParaRPr sz="900" b="0" i="0" u="none" strike="noStrike" cap="none">
                <a:solidFill>
                  <a:srgbClr val="FFFFFF"/>
                </a:solidFill>
                <a:latin typeface="Arial"/>
                <a:ea typeface="Arial"/>
                <a:cs typeface="Arial"/>
                <a:sym typeface="Arial"/>
              </a:endParaRPr>
            </a:p>
          </p:txBody>
        </p:sp>
      </p:grpSp>
      <p:grpSp>
        <p:nvGrpSpPr>
          <p:cNvPr id="893" name="Google Shape;893;p57"/>
          <p:cNvGrpSpPr/>
          <p:nvPr/>
        </p:nvGrpSpPr>
        <p:grpSpPr>
          <a:xfrm>
            <a:off x="3903289" y="2566231"/>
            <a:ext cx="1515877" cy="1679310"/>
            <a:chOff x="4572009" y="1146343"/>
            <a:chExt cx="1827900" cy="2399700"/>
          </a:xfrm>
        </p:grpSpPr>
        <p:sp>
          <p:nvSpPr>
            <p:cNvPr id="894" name="Google Shape;894;p57"/>
            <p:cNvSpPr/>
            <p:nvPr/>
          </p:nvSpPr>
          <p:spPr>
            <a:xfrm rot="-5400000">
              <a:off x="4286109" y="1432243"/>
              <a:ext cx="2399700" cy="1827900"/>
            </a:xfrm>
            <a:prstGeom prst="rightArrowCallout">
              <a:avLst>
                <a:gd name="adj1" fmla="val 9283"/>
                <a:gd name="adj2" fmla="val 13570"/>
                <a:gd name="adj3" fmla="val 16082"/>
                <a:gd name="adj4" fmla="val 81236"/>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895" name="Google Shape;895;p57"/>
            <p:cNvSpPr/>
            <p:nvPr/>
          </p:nvSpPr>
          <p:spPr>
            <a:xfrm flipH="1">
              <a:off x="4660575" y="1686400"/>
              <a:ext cx="1649400" cy="1769700"/>
            </a:xfrm>
            <a:prstGeom prst="snip1Rect">
              <a:avLst>
                <a:gd name="adj" fmla="val 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896" name="Google Shape;896;p57"/>
            <p:cNvSpPr txBox="1"/>
            <p:nvPr/>
          </p:nvSpPr>
          <p:spPr>
            <a:xfrm>
              <a:off x="4794425" y="1795520"/>
              <a:ext cx="1383000" cy="14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100" b="1">
                  <a:solidFill>
                    <a:srgbClr val="FFFFFF"/>
                  </a:solidFill>
                  <a:highlight>
                    <a:srgbClr val="999999"/>
                  </a:highlight>
                  <a:latin typeface="Consolas"/>
                  <a:ea typeface="Consolas"/>
                  <a:cs typeface="Consolas"/>
                  <a:sym typeface="Consolas"/>
                </a:rPr>
                <a:t>inspect</a:t>
              </a:r>
              <a:endParaRPr sz="1200" b="1" i="0"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100"/>
                <a:buFont typeface="Arial"/>
                <a:buNone/>
              </a:pPr>
              <a:endParaRPr sz="900" b="0" i="0"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1600"/>
                </a:spcAft>
                <a:buClr>
                  <a:srgbClr val="000000"/>
                </a:buClr>
                <a:buSzPts val="1100"/>
                <a:buFont typeface="Arial"/>
                <a:buNone/>
              </a:pPr>
              <a:r>
                <a:rPr lang="en" sz="900" b="0" i="0" u="none" strike="noStrike" cap="none">
                  <a:solidFill>
                    <a:srgbClr val="FFFFFF"/>
                  </a:solidFill>
                  <a:latin typeface="Roboto"/>
                  <a:ea typeface="Roboto"/>
                  <a:cs typeface="Roboto"/>
                  <a:sym typeface="Roboto"/>
                </a:rPr>
                <a:t>inspect running container.</a:t>
              </a:r>
              <a:endParaRPr sz="900" b="0" i="0" u="none" strike="noStrike" cap="none">
                <a:solidFill>
                  <a:srgbClr val="FFFFFF"/>
                </a:solidFill>
                <a:latin typeface="Arial"/>
                <a:ea typeface="Arial"/>
                <a:cs typeface="Arial"/>
                <a:sym typeface="Arial"/>
              </a:endParaRPr>
            </a:p>
          </p:txBody>
        </p:sp>
      </p:grpSp>
      <p:grpSp>
        <p:nvGrpSpPr>
          <p:cNvPr id="897" name="Google Shape;897;p57"/>
          <p:cNvGrpSpPr/>
          <p:nvPr/>
        </p:nvGrpSpPr>
        <p:grpSpPr>
          <a:xfrm>
            <a:off x="5419292" y="2881928"/>
            <a:ext cx="1515877" cy="1679310"/>
            <a:chOff x="6400059" y="1597469"/>
            <a:chExt cx="1827900" cy="2399700"/>
          </a:xfrm>
        </p:grpSpPr>
        <p:sp>
          <p:nvSpPr>
            <p:cNvPr id="898" name="Google Shape;898;p57"/>
            <p:cNvSpPr/>
            <p:nvPr/>
          </p:nvSpPr>
          <p:spPr>
            <a:xfrm rot="5400000">
              <a:off x="6114159" y="1883369"/>
              <a:ext cx="2399700" cy="1827900"/>
            </a:xfrm>
            <a:prstGeom prst="rightArrowCallout">
              <a:avLst>
                <a:gd name="adj1" fmla="val 9283"/>
                <a:gd name="adj2" fmla="val 13570"/>
                <a:gd name="adj3" fmla="val 16082"/>
                <a:gd name="adj4" fmla="val 81236"/>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899" name="Google Shape;899;p57"/>
            <p:cNvSpPr/>
            <p:nvPr/>
          </p:nvSpPr>
          <p:spPr>
            <a:xfrm rot="10800000" flipH="1">
              <a:off x="6489993" y="1687411"/>
              <a:ext cx="1649400" cy="1769700"/>
            </a:xfrm>
            <a:prstGeom prst="snip1Rect">
              <a:avLst>
                <a:gd name="adj" fmla="val 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00" name="Google Shape;900;p57"/>
            <p:cNvSpPr txBox="1"/>
            <p:nvPr/>
          </p:nvSpPr>
          <p:spPr>
            <a:xfrm>
              <a:off x="6622400" y="1795520"/>
              <a:ext cx="1383000" cy="14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100" b="1">
                  <a:solidFill>
                    <a:srgbClr val="FFFFFF"/>
                  </a:solidFill>
                  <a:highlight>
                    <a:srgbClr val="999999"/>
                  </a:highlight>
                  <a:latin typeface="Consolas"/>
                  <a:ea typeface="Consolas"/>
                  <a:cs typeface="Consolas"/>
                  <a:sym typeface="Consolas"/>
                </a:rPr>
                <a:t>start/ stop/ restart</a:t>
              </a:r>
              <a:endParaRPr sz="1100" b="1">
                <a:solidFill>
                  <a:srgbClr val="FFFFFF"/>
                </a:solidFill>
                <a:highlight>
                  <a:srgbClr val="999999"/>
                </a:highlight>
                <a:latin typeface="Consolas"/>
                <a:ea typeface="Consolas"/>
                <a:cs typeface="Consolas"/>
                <a:sym typeface="Consolas"/>
              </a:endParaRPr>
            </a:p>
            <a:p>
              <a:pPr marL="0" marR="0" lvl="0" indent="0" algn="ctr" rtl="0">
                <a:lnSpc>
                  <a:spcPct val="115000"/>
                </a:lnSpc>
                <a:spcBef>
                  <a:spcPts val="0"/>
                </a:spcBef>
                <a:spcAft>
                  <a:spcPts val="0"/>
                </a:spcAft>
                <a:buClr>
                  <a:srgbClr val="000000"/>
                </a:buClr>
                <a:buSzPts val="1100"/>
                <a:buFont typeface="Arial"/>
                <a:buNone/>
              </a:pPr>
              <a:endParaRPr sz="900" b="0" i="0"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1600"/>
                </a:spcAft>
                <a:buClr>
                  <a:srgbClr val="000000"/>
                </a:buClr>
                <a:buSzPts val="1100"/>
                <a:buFont typeface="Arial"/>
                <a:buNone/>
              </a:pPr>
              <a:r>
                <a:rPr lang="en" sz="900" b="0" i="0" u="none" strike="noStrike" cap="none">
                  <a:solidFill>
                    <a:srgbClr val="FFFFFF"/>
                  </a:solidFill>
                  <a:latin typeface="Roboto"/>
                  <a:ea typeface="Roboto"/>
                  <a:cs typeface="Roboto"/>
                  <a:sym typeface="Roboto"/>
                </a:rPr>
                <a:t>start/stop/restart a container.</a:t>
              </a:r>
              <a:endParaRPr sz="900" b="0" i="0" u="none" strike="noStrike" cap="none">
                <a:solidFill>
                  <a:srgbClr val="FFFFFF"/>
                </a:solidFill>
                <a:latin typeface="Arial"/>
                <a:ea typeface="Arial"/>
                <a:cs typeface="Arial"/>
                <a:sym typeface="Arial"/>
              </a:endParaRPr>
            </a:p>
          </p:txBody>
        </p:sp>
      </p:grpSp>
      <p:grpSp>
        <p:nvGrpSpPr>
          <p:cNvPr id="901" name="Google Shape;901;p57"/>
          <p:cNvGrpSpPr/>
          <p:nvPr/>
        </p:nvGrpSpPr>
        <p:grpSpPr>
          <a:xfrm>
            <a:off x="871410" y="2566231"/>
            <a:ext cx="1515877" cy="1679310"/>
            <a:chOff x="916059" y="1146343"/>
            <a:chExt cx="1827900" cy="2399700"/>
          </a:xfrm>
        </p:grpSpPr>
        <p:sp>
          <p:nvSpPr>
            <p:cNvPr id="902" name="Google Shape;902;p57"/>
            <p:cNvSpPr/>
            <p:nvPr/>
          </p:nvSpPr>
          <p:spPr>
            <a:xfrm rot="-5400000">
              <a:off x="630159" y="1432243"/>
              <a:ext cx="2399700" cy="1827900"/>
            </a:xfrm>
            <a:prstGeom prst="rightArrowCallout">
              <a:avLst>
                <a:gd name="adj1" fmla="val 9283"/>
                <a:gd name="adj2" fmla="val 13570"/>
                <a:gd name="adj3" fmla="val 16082"/>
                <a:gd name="adj4" fmla="val 81236"/>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03" name="Google Shape;903;p57"/>
            <p:cNvSpPr/>
            <p:nvPr/>
          </p:nvSpPr>
          <p:spPr>
            <a:xfrm flipH="1">
              <a:off x="1004625" y="1686400"/>
              <a:ext cx="1649400" cy="1769700"/>
            </a:xfrm>
            <a:prstGeom prst="snip1Rect">
              <a:avLst>
                <a:gd name="adj" fmla="val 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04" name="Google Shape;904;p57"/>
            <p:cNvSpPr txBox="1"/>
            <p:nvPr/>
          </p:nvSpPr>
          <p:spPr>
            <a:xfrm>
              <a:off x="1138475" y="1795520"/>
              <a:ext cx="1383000" cy="14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300"/>
                <a:buFont typeface="Arial"/>
                <a:buNone/>
              </a:pPr>
              <a:r>
                <a:rPr lang="en" sz="1100" b="1" i="0" u="none" strike="noStrike" cap="none">
                  <a:solidFill>
                    <a:srgbClr val="FFFFFF"/>
                  </a:solidFill>
                  <a:highlight>
                    <a:srgbClr val="999999"/>
                  </a:highlight>
                  <a:latin typeface="Consolas"/>
                  <a:ea typeface="Consolas"/>
                  <a:cs typeface="Consolas"/>
                  <a:sym typeface="Consolas"/>
                </a:rPr>
                <a:t>ps</a:t>
              </a:r>
              <a:endParaRPr sz="1100" b="1" i="0" u="none" strike="noStrike" cap="none">
                <a:solidFill>
                  <a:srgbClr val="FFFFFF"/>
                </a:solidFill>
                <a:highlight>
                  <a:srgbClr val="999999"/>
                </a:highlight>
                <a:latin typeface="Consolas"/>
                <a:ea typeface="Consolas"/>
                <a:cs typeface="Consolas"/>
                <a:sym typeface="Consolas"/>
              </a:endParaRPr>
            </a:p>
            <a:p>
              <a:pPr marL="0" marR="0" lvl="0" indent="0" algn="ctr" rtl="0">
                <a:lnSpc>
                  <a:spcPct val="115000"/>
                </a:lnSpc>
                <a:spcBef>
                  <a:spcPts val="0"/>
                </a:spcBef>
                <a:spcAft>
                  <a:spcPts val="0"/>
                </a:spcAft>
                <a:buClr>
                  <a:srgbClr val="000000"/>
                </a:buClr>
                <a:buSzPts val="1000"/>
                <a:buFont typeface="Arial"/>
                <a:buNone/>
              </a:pPr>
              <a:endParaRPr sz="800" b="0" i="0"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1600"/>
                </a:spcAft>
                <a:buClr>
                  <a:srgbClr val="000000"/>
                </a:buClr>
                <a:buSzPts val="1000"/>
                <a:buFont typeface="Arial"/>
                <a:buNone/>
              </a:pPr>
              <a:r>
                <a:rPr lang="en" sz="800" b="0" i="0" u="none" strike="noStrike" cap="none">
                  <a:solidFill>
                    <a:srgbClr val="FFFFFF"/>
                  </a:solidFill>
                  <a:latin typeface="Roboto"/>
                  <a:ea typeface="Roboto"/>
                  <a:cs typeface="Roboto"/>
                  <a:sym typeface="Roboto"/>
                </a:rPr>
                <a:t>list running containers (include –a to see stopped containers).</a:t>
              </a:r>
              <a:endParaRPr sz="800" b="0" i="0" u="none" strike="noStrike" cap="none">
                <a:solidFill>
                  <a:srgbClr val="FFFFFF"/>
                </a:solidFill>
                <a:latin typeface="Arial"/>
                <a:ea typeface="Arial"/>
                <a:cs typeface="Arial"/>
                <a:sym typeface="Arial"/>
              </a:endParaRPr>
            </a:p>
          </p:txBody>
        </p:sp>
      </p:grpSp>
      <p:grpSp>
        <p:nvGrpSpPr>
          <p:cNvPr id="905" name="Google Shape;905;p57"/>
          <p:cNvGrpSpPr/>
          <p:nvPr/>
        </p:nvGrpSpPr>
        <p:grpSpPr>
          <a:xfrm>
            <a:off x="6935006" y="2566231"/>
            <a:ext cx="1515877" cy="1679310"/>
            <a:chOff x="4572009" y="1146343"/>
            <a:chExt cx="1827900" cy="2399700"/>
          </a:xfrm>
        </p:grpSpPr>
        <p:sp>
          <p:nvSpPr>
            <p:cNvPr id="906" name="Google Shape;906;p57"/>
            <p:cNvSpPr/>
            <p:nvPr/>
          </p:nvSpPr>
          <p:spPr>
            <a:xfrm rot="-5400000">
              <a:off x="4286109" y="1432243"/>
              <a:ext cx="2399700" cy="1827900"/>
            </a:xfrm>
            <a:prstGeom prst="rightArrowCallout">
              <a:avLst>
                <a:gd name="adj1" fmla="val 9283"/>
                <a:gd name="adj2" fmla="val 13570"/>
                <a:gd name="adj3" fmla="val 16082"/>
                <a:gd name="adj4" fmla="val 81236"/>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07" name="Google Shape;907;p57"/>
            <p:cNvSpPr/>
            <p:nvPr/>
          </p:nvSpPr>
          <p:spPr>
            <a:xfrm flipH="1">
              <a:off x="4660575" y="1686400"/>
              <a:ext cx="1649400" cy="1769700"/>
            </a:xfrm>
            <a:prstGeom prst="snip1Rect">
              <a:avLst>
                <a:gd name="adj" fmla="val 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08" name="Google Shape;908;p57"/>
            <p:cNvSpPr txBox="1"/>
            <p:nvPr/>
          </p:nvSpPr>
          <p:spPr>
            <a:xfrm>
              <a:off x="4794425" y="1795520"/>
              <a:ext cx="1383000" cy="1476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100" b="1">
                  <a:solidFill>
                    <a:srgbClr val="FFFFFF"/>
                  </a:solidFill>
                  <a:highlight>
                    <a:srgbClr val="999999"/>
                  </a:highlight>
                  <a:latin typeface="Consolas"/>
                  <a:ea typeface="Consolas"/>
                  <a:cs typeface="Consolas"/>
                  <a:sym typeface="Consolas"/>
                </a:rPr>
                <a:t>cp</a:t>
              </a:r>
              <a:endParaRPr sz="1200" b="1" i="0"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100"/>
                <a:buFont typeface="Arial"/>
                <a:buNone/>
              </a:pPr>
              <a:endParaRPr sz="900" b="0" i="0"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1600"/>
                </a:spcAft>
                <a:buClr>
                  <a:srgbClr val="000000"/>
                </a:buClr>
                <a:buSzPts val="1100"/>
                <a:buFont typeface="Arial"/>
                <a:buNone/>
              </a:pPr>
              <a:r>
                <a:rPr lang="en" sz="900" b="0" i="0" u="none" strike="noStrike" cap="none">
                  <a:solidFill>
                    <a:srgbClr val="FFFFFF"/>
                  </a:solidFill>
                  <a:latin typeface="Roboto"/>
                  <a:ea typeface="Roboto"/>
                  <a:cs typeface="Roboto"/>
                  <a:sym typeface="Roboto"/>
                </a:rPr>
                <a:t>copy files to/from a container to local filesystem.</a:t>
              </a:r>
              <a:endParaRPr sz="900" b="0" i="0" u="none" strike="noStrike" cap="none">
                <a:solidFill>
                  <a:srgbClr val="FFFFFF"/>
                </a:solidFill>
                <a:latin typeface="Arial"/>
                <a:ea typeface="Arial"/>
                <a:cs typeface="Arial"/>
                <a:sym typeface="Arial"/>
              </a:endParaRPr>
            </a:p>
          </p:txBody>
        </p:sp>
      </p:grpSp>
      <p:grpSp>
        <p:nvGrpSpPr>
          <p:cNvPr id="909" name="Google Shape;909;p57"/>
          <p:cNvGrpSpPr/>
          <p:nvPr/>
        </p:nvGrpSpPr>
        <p:grpSpPr>
          <a:xfrm>
            <a:off x="783396" y="1310935"/>
            <a:ext cx="7755758" cy="1255293"/>
            <a:chOff x="3712775" y="409001"/>
            <a:chExt cx="1704300" cy="1755900"/>
          </a:xfrm>
        </p:grpSpPr>
        <p:sp>
          <p:nvSpPr>
            <p:cNvPr id="910" name="Google Shape;910;p57"/>
            <p:cNvSpPr/>
            <p:nvPr/>
          </p:nvSpPr>
          <p:spPr>
            <a:xfrm rot="5400000">
              <a:off x="3686975" y="434801"/>
              <a:ext cx="1755900" cy="1704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300" b="0" i="0" u="none" strike="noStrike" cap="none">
                <a:solidFill>
                  <a:srgbClr val="000000"/>
                </a:solidFill>
                <a:latin typeface="Arial"/>
                <a:ea typeface="Arial"/>
                <a:cs typeface="Arial"/>
                <a:sym typeface="Arial"/>
              </a:endParaRPr>
            </a:p>
          </p:txBody>
        </p:sp>
        <p:grpSp>
          <p:nvGrpSpPr>
            <p:cNvPr id="911" name="Google Shape;911;p57"/>
            <p:cNvGrpSpPr/>
            <p:nvPr/>
          </p:nvGrpSpPr>
          <p:grpSpPr>
            <a:xfrm>
              <a:off x="3740015" y="541229"/>
              <a:ext cx="1654500" cy="1491300"/>
              <a:chOff x="5652653" y="408854"/>
              <a:chExt cx="1654500" cy="1491300"/>
            </a:xfrm>
          </p:grpSpPr>
          <p:sp>
            <p:nvSpPr>
              <p:cNvPr id="912" name="Google Shape;912;p57"/>
              <p:cNvSpPr/>
              <p:nvPr/>
            </p:nvSpPr>
            <p:spPr>
              <a:xfrm rot="10800000" flipH="1">
                <a:off x="5652653" y="408854"/>
                <a:ext cx="1654500" cy="1491300"/>
              </a:xfrm>
              <a:prstGeom prst="snip1Rect">
                <a:avLst>
                  <a:gd name="adj" fmla="val 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300" b="0" i="0" u="none" strike="noStrike" cap="none">
                  <a:solidFill>
                    <a:srgbClr val="000000"/>
                  </a:solidFill>
                  <a:latin typeface="Arial"/>
                  <a:ea typeface="Arial"/>
                  <a:cs typeface="Arial"/>
                  <a:sym typeface="Arial"/>
                </a:endParaRPr>
              </a:p>
            </p:txBody>
          </p:sp>
          <p:sp>
            <p:nvSpPr>
              <p:cNvPr id="913" name="Google Shape;913;p57"/>
              <p:cNvSpPr txBox="1"/>
              <p:nvPr/>
            </p:nvSpPr>
            <p:spPr>
              <a:xfrm>
                <a:off x="5739213" y="532734"/>
                <a:ext cx="1495800" cy="1243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300"/>
                  <a:buFont typeface="Arial"/>
                  <a:buNone/>
                </a:pPr>
                <a:r>
                  <a:rPr lang="en" sz="1100" b="1" i="0" u="none" strike="noStrike" cap="none">
                    <a:solidFill>
                      <a:srgbClr val="FFFFFF"/>
                    </a:solidFill>
                    <a:latin typeface="Roboto"/>
                    <a:ea typeface="Roboto"/>
                    <a:cs typeface="Roboto"/>
                    <a:sym typeface="Roboto"/>
                  </a:rPr>
                  <a:t>Docker command line interface gives us everything we need to </a:t>
                </a:r>
                <a:r>
                  <a:rPr lang="en" sz="1100" b="1" i="1" u="none" strike="noStrike" cap="none">
                    <a:solidFill>
                      <a:srgbClr val="00FF00"/>
                    </a:solidFill>
                    <a:latin typeface="Roboto"/>
                    <a:ea typeface="Roboto"/>
                    <a:cs typeface="Roboto"/>
                    <a:sym typeface="Roboto"/>
                  </a:rPr>
                  <a:t>build, interact, inspect, and run containers</a:t>
                </a:r>
                <a:r>
                  <a:rPr lang="en" sz="1100" b="1" i="0" u="none" strike="noStrike" cap="none">
                    <a:solidFill>
                      <a:srgbClr val="00FF00"/>
                    </a:solidFill>
                    <a:latin typeface="Roboto"/>
                    <a:ea typeface="Roboto"/>
                    <a:cs typeface="Roboto"/>
                    <a:sym typeface="Roboto"/>
                  </a:rPr>
                  <a:t> and images</a:t>
                </a:r>
                <a:r>
                  <a:rPr lang="en" sz="1100" b="1" i="0" u="none" strike="noStrike" cap="none">
                    <a:solidFill>
                      <a:srgbClr val="FFFFFF"/>
                    </a:solidFill>
                    <a:latin typeface="Roboto"/>
                    <a:ea typeface="Roboto"/>
                    <a:cs typeface="Roboto"/>
                    <a:sym typeface="Roboto"/>
                  </a:rPr>
                  <a:t>. Many of the commands mimic Linux commands. All commands start with </a:t>
                </a:r>
                <a:r>
                  <a:rPr lang="en" sz="1100" b="1">
                    <a:solidFill>
                      <a:srgbClr val="FFFFFF"/>
                    </a:solidFill>
                    <a:highlight>
                      <a:srgbClr val="999999"/>
                    </a:highlight>
                    <a:latin typeface="Consolas"/>
                    <a:ea typeface="Consolas"/>
                    <a:cs typeface="Consolas"/>
                    <a:sym typeface="Consolas"/>
                  </a:rPr>
                  <a:t>docker</a:t>
                </a:r>
                <a:r>
                  <a:rPr lang="en" sz="1100" b="1">
                    <a:solidFill>
                      <a:srgbClr val="FFFFFF"/>
                    </a:solidFill>
                    <a:latin typeface="Roboto"/>
                    <a:ea typeface="Roboto"/>
                    <a:cs typeface="Roboto"/>
                    <a:sym typeface="Roboto"/>
                  </a:rPr>
                  <a:t>.</a:t>
                </a:r>
                <a:endParaRPr sz="1100" b="1" i="0"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000"/>
                  <a:buFont typeface="Arial"/>
                  <a:buNone/>
                </a:pPr>
                <a:endParaRPr sz="800" b="0" i="0"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1600"/>
                  </a:spcAft>
                  <a:buClr>
                    <a:srgbClr val="000000"/>
                  </a:buClr>
                  <a:buSzPts val="1000"/>
                  <a:buFont typeface="Arial"/>
                  <a:buNone/>
                </a:pPr>
                <a:r>
                  <a:rPr lang="en" sz="800" b="0" i="0" u="none" strike="noStrike" cap="none">
                    <a:solidFill>
                      <a:srgbClr val="FFFFFF"/>
                    </a:solidFill>
                    <a:latin typeface="Roboto"/>
                    <a:ea typeface="Roboto"/>
                    <a:cs typeface="Roboto"/>
                    <a:sym typeface="Roboto"/>
                  </a:rPr>
                  <a:t>Reference: https://docs.docker.com/edge/engine/reference/commandline/docker/</a:t>
                </a:r>
                <a:endParaRPr sz="800" b="0" i="0" u="none" strike="noStrike" cap="none">
                  <a:solidFill>
                    <a:srgbClr val="FFFFFF"/>
                  </a:solidFill>
                  <a:latin typeface="Arial"/>
                  <a:ea typeface="Arial"/>
                  <a:cs typeface="Arial"/>
                  <a:sym typeface="Arial"/>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58"/>
          <p:cNvSpPr txBox="1">
            <a:spLocks noGrp="1"/>
          </p:cNvSpPr>
          <p:nvPr>
            <p:ph type="title"/>
          </p:nvPr>
        </p:nvSpPr>
        <p:spPr>
          <a:xfrm>
            <a:off x="613700" y="630400"/>
            <a:ext cx="8253300" cy="3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 CLI</a:t>
            </a:r>
            <a:endParaRPr b="0">
              <a:solidFill>
                <a:srgbClr val="000000"/>
              </a:solidFill>
              <a:latin typeface="Montserrat Black"/>
              <a:ea typeface="Montserrat Black"/>
              <a:cs typeface="Montserrat Black"/>
              <a:sym typeface="Montserrat Black"/>
            </a:endParaRPr>
          </a:p>
        </p:txBody>
      </p:sp>
      <p:grpSp>
        <p:nvGrpSpPr>
          <p:cNvPr id="919" name="Google Shape;919;p58"/>
          <p:cNvGrpSpPr/>
          <p:nvPr/>
        </p:nvGrpSpPr>
        <p:grpSpPr>
          <a:xfrm>
            <a:off x="2387412" y="2881928"/>
            <a:ext cx="1515877" cy="1679310"/>
            <a:chOff x="2744109" y="1597469"/>
            <a:chExt cx="1827900" cy="2399700"/>
          </a:xfrm>
        </p:grpSpPr>
        <p:sp>
          <p:nvSpPr>
            <p:cNvPr id="920" name="Google Shape;920;p58"/>
            <p:cNvSpPr/>
            <p:nvPr/>
          </p:nvSpPr>
          <p:spPr>
            <a:xfrm rot="5400000">
              <a:off x="2458209" y="1883369"/>
              <a:ext cx="2399700" cy="1827900"/>
            </a:xfrm>
            <a:prstGeom prst="rightArrowCallout">
              <a:avLst>
                <a:gd name="adj1" fmla="val 9283"/>
                <a:gd name="adj2" fmla="val 13570"/>
                <a:gd name="adj3" fmla="val 16082"/>
                <a:gd name="adj4" fmla="val 81236"/>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21" name="Google Shape;921;p58"/>
            <p:cNvSpPr/>
            <p:nvPr/>
          </p:nvSpPr>
          <p:spPr>
            <a:xfrm rot="10800000" flipH="1">
              <a:off x="2834043" y="1687411"/>
              <a:ext cx="1649400" cy="1769700"/>
            </a:xfrm>
            <a:prstGeom prst="snip1Rect">
              <a:avLst>
                <a:gd name="adj" fmla="val 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22" name="Google Shape;922;p58"/>
            <p:cNvSpPr txBox="1"/>
            <p:nvPr/>
          </p:nvSpPr>
          <p:spPr>
            <a:xfrm>
              <a:off x="2966450"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400"/>
                <a:buFont typeface="Arial"/>
                <a:buNone/>
              </a:pPr>
              <a:r>
                <a:rPr lang="en" sz="1100" b="1">
                  <a:solidFill>
                    <a:srgbClr val="FFFFFF"/>
                  </a:solidFill>
                  <a:highlight>
                    <a:srgbClr val="999999"/>
                  </a:highlight>
                  <a:latin typeface="Consolas"/>
                  <a:ea typeface="Consolas"/>
                  <a:cs typeface="Consolas"/>
                  <a:sym typeface="Consolas"/>
                </a:rPr>
                <a:t>images</a:t>
              </a:r>
              <a:endParaRPr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endParaRPr sz="1100">
                <a:solidFill>
                  <a:schemeClr val="lt1"/>
                </a:solidFill>
                <a:latin typeface="Roboto"/>
                <a:ea typeface="Roboto"/>
                <a:cs typeface="Roboto"/>
                <a:sym typeface="Roboto"/>
              </a:endParaRPr>
            </a:p>
            <a:p>
              <a:pPr marL="0" lvl="0" indent="0" algn="ctr" rtl="0">
                <a:lnSpc>
                  <a:spcPct val="115000"/>
                </a:lnSpc>
                <a:spcBef>
                  <a:spcPts val="0"/>
                </a:spcBef>
                <a:spcAft>
                  <a:spcPts val="1600"/>
                </a:spcAft>
                <a:buNone/>
              </a:pPr>
              <a:r>
                <a:rPr lang="en" sz="1100">
                  <a:solidFill>
                    <a:schemeClr val="lt1"/>
                  </a:solidFill>
                  <a:latin typeface="Roboto"/>
                  <a:ea typeface="Roboto"/>
                  <a:cs typeface="Roboto"/>
                  <a:sym typeface="Roboto"/>
                </a:rPr>
                <a:t>show images</a:t>
              </a:r>
              <a:endParaRPr sz="1200" b="1">
                <a:solidFill>
                  <a:srgbClr val="FFFFFF"/>
                </a:solidFill>
                <a:latin typeface="Roboto"/>
                <a:ea typeface="Roboto"/>
                <a:cs typeface="Roboto"/>
                <a:sym typeface="Roboto"/>
              </a:endParaRPr>
            </a:p>
          </p:txBody>
        </p:sp>
      </p:grpSp>
      <p:grpSp>
        <p:nvGrpSpPr>
          <p:cNvPr id="923" name="Google Shape;923;p58"/>
          <p:cNvGrpSpPr/>
          <p:nvPr/>
        </p:nvGrpSpPr>
        <p:grpSpPr>
          <a:xfrm>
            <a:off x="3903289" y="2566231"/>
            <a:ext cx="1515877" cy="1679310"/>
            <a:chOff x="4572009" y="1146343"/>
            <a:chExt cx="1827900" cy="2399700"/>
          </a:xfrm>
        </p:grpSpPr>
        <p:sp>
          <p:nvSpPr>
            <p:cNvPr id="924" name="Google Shape;924;p58"/>
            <p:cNvSpPr/>
            <p:nvPr/>
          </p:nvSpPr>
          <p:spPr>
            <a:xfrm rot="-5400000">
              <a:off x="4286109" y="1432243"/>
              <a:ext cx="2399700" cy="1827900"/>
            </a:xfrm>
            <a:prstGeom prst="rightArrowCallout">
              <a:avLst>
                <a:gd name="adj1" fmla="val 9283"/>
                <a:gd name="adj2" fmla="val 13570"/>
                <a:gd name="adj3" fmla="val 16082"/>
                <a:gd name="adj4" fmla="val 81236"/>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25" name="Google Shape;925;p58"/>
            <p:cNvSpPr/>
            <p:nvPr/>
          </p:nvSpPr>
          <p:spPr>
            <a:xfrm flipH="1">
              <a:off x="4660575" y="1686400"/>
              <a:ext cx="1649400" cy="1769700"/>
            </a:xfrm>
            <a:prstGeom prst="snip1Rect">
              <a:avLst>
                <a:gd name="adj" fmla="val 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26" name="Google Shape;926;p58"/>
            <p:cNvSpPr txBox="1"/>
            <p:nvPr/>
          </p:nvSpPr>
          <p:spPr>
            <a:xfrm>
              <a:off x="4794425"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400"/>
                <a:buFont typeface="Arial"/>
                <a:buNone/>
              </a:pPr>
              <a:r>
                <a:rPr lang="en" sz="1100" b="1">
                  <a:solidFill>
                    <a:srgbClr val="FFFFFF"/>
                  </a:solidFill>
                  <a:highlight>
                    <a:srgbClr val="999999"/>
                  </a:highlight>
                  <a:latin typeface="Consolas"/>
                  <a:ea typeface="Consolas"/>
                  <a:cs typeface="Consolas"/>
                  <a:sym typeface="Consolas"/>
                </a:rPr>
                <a:t>rmi</a:t>
              </a:r>
              <a:endParaRPr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endParaRPr sz="1100">
                <a:solidFill>
                  <a:schemeClr val="lt1"/>
                </a:solidFill>
                <a:latin typeface="Roboto"/>
                <a:ea typeface="Roboto"/>
                <a:cs typeface="Roboto"/>
                <a:sym typeface="Roboto"/>
              </a:endParaRPr>
            </a:p>
            <a:p>
              <a:pPr marL="0" lvl="0" indent="0" algn="ctr" rtl="0">
                <a:lnSpc>
                  <a:spcPct val="115000"/>
                </a:lnSpc>
                <a:spcBef>
                  <a:spcPts val="0"/>
                </a:spcBef>
                <a:spcAft>
                  <a:spcPts val="1600"/>
                </a:spcAft>
                <a:buNone/>
              </a:pPr>
              <a:r>
                <a:rPr lang="en" sz="1100">
                  <a:solidFill>
                    <a:schemeClr val="lt1"/>
                  </a:solidFill>
                  <a:latin typeface="Roboto"/>
                  <a:ea typeface="Roboto"/>
                  <a:cs typeface="Roboto"/>
                  <a:sym typeface="Roboto"/>
                </a:rPr>
                <a:t>remove image</a:t>
              </a:r>
              <a:endParaRPr sz="1200" b="1">
                <a:solidFill>
                  <a:srgbClr val="FFFFFF"/>
                </a:solidFill>
                <a:latin typeface="Roboto"/>
                <a:ea typeface="Roboto"/>
                <a:cs typeface="Roboto"/>
                <a:sym typeface="Roboto"/>
              </a:endParaRPr>
            </a:p>
          </p:txBody>
        </p:sp>
      </p:grpSp>
      <p:grpSp>
        <p:nvGrpSpPr>
          <p:cNvPr id="927" name="Google Shape;927;p58"/>
          <p:cNvGrpSpPr/>
          <p:nvPr/>
        </p:nvGrpSpPr>
        <p:grpSpPr>
          <a:xfrm>
            <a:off x="5419292" y="2881928"/>
            <a:ext cx="1515877" cy="1679310"/>
            <a:chOff x="6400059" y="1597469"/>
            <a:chExt cx="1827900" cy="2399700"/>
          </a:xfrm>
        </p:grpSpPr>
        <p:sp>
          <p:nvSpPr>
            <p:cNvPr id="928" name="Google Shape;928;p58"/>
            <p:cNvSpPr/>
            <p:nvPr/>
          </p:nvSpPr>
          <p:spPr>
            <a:xfrm rot="5400000">
              <a:off x="6114159" y="1883369"/>
              <a:ext cx="2399700" cy="1827900"/>
            </a:xfrm>
            <a:prstGeom prst="rightArrowCallout">
              <a:avLst>
                <a:gd name="adj1" fmla="val 9283"/>
                <a:gd name="adj2" fmla="val 13570"/>
                <a:gd name="adj3" fmla="val 16082"/>
                <a:gd name="adj4" fmla="val 81236"/>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29" name="Google Shape;929;p58"/>
            <p:cNvSpPr/>
            <p:nvPr/>
          </p:nvSpPr>
          <p:spPr>
            <a:xfrm rot="10800000" flipH="1">
              <a:off x="6489993" y="1687411"/>
              <a:ext cx="1649400" cy="1769700"/>
            </a:xfrm>
            <a:prstGeom prst="snip1Rect">
              <a:avLst>
                <a:gd name="adj" fmla="val 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30" name="Google Shape;930;p58"/>
            <p:cNvSpPr txBox="1"/>
            <p:nvPr/>
          </p:nvSpPr>
          <p:spPr>
            <a:xfrm>
              <a:off x="6622400"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400"/>
                <a:buFont typeface="Arial"/>
                <a:buNone/>
              </a:pPr>
              <a:r>
                <a:rPr lang="en" sz="1100" b="1">
                  <a:solidFill>
                    <a:srgbClr val="FFFFFF"/>
                  </a:solidFill>
                  <a:highlight>
                    <a:srgbClr val="999999"/>
                  </a:highlight>
                  <a:latin typeface="Consolas"/>
                  <a:ea typeface="Consolas"/>
                  <a:cs typeface="Consolas"/>
                  <a:sym typeface="Consolas"/>
                </a:rPr>
                <a:t>push/ pull</a:t>
              </a:r>
              <a:endParaRPr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endParaRPr sz="1100">
                <a:solidFill>
                  <a:schemeClr val="lt1"/>
                </a:solidFill>
                <a:latin typeface="Roboto"/>
                <a:ea typeface="Roboto"/>
                <a:cs typeface="Roboto"/>
                <a:sym typeface="Roboto"/>
              </a:endParaRPr>
            </a:p>
            <a:p>
              <a:pPr marL="0" lvl="0" indent="0" algn="ctr" rtl="0">
                <a:lnSpc>
                  <a:spcPct val="115000"/>
                </a:lnSpc>
                <a:spcBef>
                  <a:spcPts val="0"/>
                </a:spcBef>
                <a:spcAft>
                  <a:spcPts val="1600"/>
                </a:spcAft>
                <a:buNone/>
              </a:pPr>
              <a:r>
                <a:rPr lang="en" sz="1100">
                  <a:solidFill>
                    <a:schemeClr val="lt1"/>
                  </a:solidFill>
                  <a:latin typeface="Roboto"/>
                  <a:ea typeface="Roboto"/>
                  <a:cs typeface="Roboto"/>
                  <a:sym typeface="Roboto"/>
                </a:rPr>
                <a:t>push/pull the image to a repo</a:t>
              </a:r>
              <a:endParaRPr sz="1200" b="1">
                <a:solidFill>
                  <a:srgbClr val="FFFFFF"/>
                </a:solidFill>
                <a:latin typeface="Roboto"/>
                <a:ea typeface="Roboto"/>
                <a:cs typeface="Roboto"/>
                <a:sym typeface="Roboto"/>
              </a:endParaRPr>
            </a:p>
          </p:txBody>
        </p:sp>
      </p:grpSp>
      <p:grpSp>
        <p:nvGrpSpPr>
          <p:cNvPr id="931" name="Google Shape;931;p58"/>
          <p:cNvGrpSpPr/>
          <p:nvPr/>
        </p:nvGrpSpPr>
        <p:grpSpPr>
          <a:xfrm>
            <a:off x="871410" y="2566231"/>
            <a:ext cx="1515877" cy="1679310"/>
            <a:chOff x="916059" y="1146343"/>
            <a:chExt cx="1827900" cy="2399700"/>
          </a:xfrm>
        </p:grpSpPr>
        <p:sp>
          <p:nvSpPr>
            <p:cNvPr id="932" name="Google Shape;932;p58"/>
            <p:cNvSpPr/>
            <p:nvPr/>
          </p:nvSpPr>
          <p:spPr>
            <a:xfrm rot="-5400000">
              <a:off x="630159" y="1432243"/>
              <a:ext cx="2399700" cy="1827900"/>
            </a:xfrm>
            <a:prstGeom prst="rightArrowCallout">
              <a:avLst>
                <a:gd name="adj1" fmla="val 9283"/>
                <a:gd name="adj2" fmla="val 13570"/>
                <a:gd name="adj3" fmla="val 16082"/>
                <a:gd name="adj4" fmla="val 81236"/>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33" name="Google Shape;933;p58"/>
            <p:cNvSpPr/>
            <p:nvPr/>
          </p:nvSpPr>
          <p:spPr>
            <a:xfrm flipH="1">
              <a:off x="1004625" y="1686400"/>
              <a:ext cx="1649400" cy="1769700"/>
            </a:xfrm>
            <a:prstGeom prst="snip1Rect">
              <a:avLst>
                <a:gd name="adj" fmla="val 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34" name="Google Shape;934;p58"/>
            <p:cNvSpPr txBox="1"/>
            <p:nvPr/>
          </p:nvSpPr>
          <p:spPr>
            <a:xfrm>
              <a:off x="1138475"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300"/>
                <a:buFont typeface="Arial"/>
                <a:buNone/>
              </a:pPr>
              <a:r>
                <a:rPr lang="en" sz="1100" b="1">
                  <a:solidFill>
                    <a:srgbClr val="FFFFFF"/>
                  </a:solidFill>
                  <a:highlight>
                    <a:srgbClr val="999999"/>
                  </a:highlight>
                  <a:latin typeface="Consolas"/>
                  <a:ea typeface="Consolas"/>
                  <a:cs typeface="Consolas"/>
                  <a:sym typeface="Consolas"/>
                </a:rPr>
                <a:t>build</a:t>
              </a:r>
              <a:endParaRPr sz="1300" b="1">
                <a:solidFill>
                  <a:schemeClr val="lt1"/>
                </a:solidFill>
                <a:latin typeface="Roboto"/>
                <a:ea typeface="Roboto"/>
                <a:cs typeface="Roboto"/>
                <a:sym typeface="Roboto"/>
              </a:endParaRPr>
            </a:p>
            <a:p>
              <a:pPr marL="0" lvl="0" indent="0" algn="ctr" rtl="0">
                <a:lnSpc>
                  <a:spcPct val="115000"/>
                </a:lnSpc>
                <a:spcBef>
                  <a:spcPts val="0"/>
                </a:spcBef>
                <a:spcAft>
                  <a:spcPts val="0"/>
                </a:spcAft>
                <a:buClr>
                  <a:srgbClr val="000000"/>
                </a:buClr>
                <a:buSzPts val="1000"/>
                <a:buFont typeface="Arial"/>
                <a:buNone/>
              </a:pPr>
              <a:endParaRPr sz="1000">
                <a:solidFill>
                  <a:schemeClr val="lt1"/>
                </a:solidFill>
                <a:latin typeface="Roboto"/>
                <a:ea typeface="Roboto"/>
                <a:cs typeface="Roboto"/>
                <a:sym typeface="Roboto"/>
              </a:endParaRPr>
            </a:p>
            <a:p>
              <a:pPr marL="0" lvl="0" indent="0" algn="ctr" rtl="0">
                <a:lnSpc>
                  <a:spcPct val="115000"/>
                </a:lnSpc>
                <a:spcBef>
                  <a:spcPts val="0"/>
                </a:spcBef>
                <a:spcAft>
                  <a:spcPts val="1600"/>
                </a:spcAft>
                <a:buClr>
                  <a:srgbClr val="000000"/>
                </a:buClr>
                <a:buSzPts val="1000"/>
                <a:buFont typeface="Arial"/>
                <a:buNone/>
              </a:pPr>
              <a:r>
                <a:rPr lang="en" sz="1000">
                  <a:solidFill>
                    <a:schemeClr val="lt1"/>
                  </a:solidFill>
                  <a:latin typeface="Roboto"/>
                  <a:ea typeface="Roboto"/>
                  <a:cs typeface="Roboto"/>
                  <a:sym typeface="Roboto"/>
                </a:rPr>
                <a:t>build an image from Dockerfile</a:t>
              </a:r>
              <a:endParaRPr sz="1100" b="1">
                <a:solidFill>
                  <a:srgbClr val="FFFFFF"/>
                </a:solidFill>
                <a:latin typeface="Roboto"/>
                <a:ea typeface="Roboto"/>
                <a:cs typeface="Roboto"/>
                <a:sym typeface="Roboto"/>
              </a:endParaRPr>
            </a:p>
          </p:txBody>
        </p:sp>
      </p:grpSp>
      <p:grpSp>
        <p:nvGrpSpPr>
          <p:cNvPr id="935" name="Google Shape;935;p58"/>
          <p:cNvGrpSpPr/>
          <p:nvPr/>
        </p:nvGrpSpPr>
        <p:grpSpPr>
          <a:xfrm>
            <a:off x="6935006" y="2566231"/>
            <a:ext cx="1515877" cy="1679310"/>
            <a:chOff x="4572009" y="1146343"/>
            <a:chExt cx="1827900" cy="2399700"/>
          </a:xfrm>
        </p:grpSpPr>
        <p:sp>
          <p:nvSpPr>
            <p:cNvPr id="936" name="Google Shape;936;p58"/>
            <p:cNvSpPr/>
            <p:nvPr/>
          </p:nvSpPr>
          <p:spPr>
            <a:xfrm rot="-5400000">
              <a:off x="4286109" y="1432243"/>
              <a:ext cx="2399700" cy="1827900"/>
            </a:xfrm>
            <a:prstGeom prst="rightArrowCallout">
              <a:avLst>
                <a:gd name="adj1" fmla="val 9283"/>
                <a:gd name="adj2" fmla="val 13570"/>
                <a:gd name="adj3" fmla="val 16082"/>
                <a:gd name="adj4" fmla="val 81236"/>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37" name="Google Shape;937;p58"/>
            <p:cNvSpPr/>
            <p:nvPr/>
          </p:nvSpPr>
          <p:spPr>
            <a:xfrm flipH="1">
              <a:off x="4660575" y="1686400"/>
              <a:ext cx="1649400" cy="1769700"/>
            </a:xfrm>
            <a:prstGeom prst="snip1Rect">
              <a:avLst>
                <a:gd name="adj" fmla="val 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38" name="Google Shape;938;p58"/>
            <p:cNvSpPr txBox="1"/>
            <p:nvPr/>
          </p:nvSpPr>
          <p:spPr>
            <a:xfrm>
              <a:off x="4794425" y="179552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400"/>
                <a:buFont typeface="Arial"/>
                <a:buNone/>
              </a:pPr>
              <a:r>
                <a:rPr lang="en" sz="1100" b="1">
                  <a:solidFill>
                    <a:srgbClr val="FFFFFF"/>
                  </a:solidFill>
                  <a:highlight>
                    <a:srgbClr val="999999"/>
                  </a:highlight>
                  <a:latin typeface="Consolas"/>
                  <a:ea typeface="Consolas"/>
                  <a:cs typeface="Consolas"/>
                  <a:sym typeface="Consolas"/>
                </a:rPr>
                <a:t>tag</a:t>
              </a:r>
              <a:endParaRPr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endParaRPr sz="1100">
                <a:solidFill>
                  <a:schemeClr val="lt1"/>
                </a:solidFill>
                <a:latin typeface="Roboto"/>
                <a:ea typeface="Roboto"/>
                <a:cs typeface="Roboto"/>
                <a:sym typeface="Roboto"/>
              </a:endParaRPr>
            </a:p>
            <a:p>
              <a:pPr marL="0" lvl="0" indent="0" algn="ctr" rtl="0">
                <a:lnSpc>
                  <a:spcPct val="115000"/>
                </a:lnSpc>
                <a:spcBef>
                  <a:spcPts val="0"/>
                </a:spcBef>
                <a:spcAft>
                  <a:spcPts val="1600"/>
                </a:spcAft>
                <a:buNone/>
              </a:pPr>
              <a:r>
                <a:rPr lang="en" sz="1100">
                  <a:solidFill>
                    <a:schemeClr val="lt1"/>
                  </a:solidFill>
                  <a:latin typeface="Roboto"/>
                  <a:ea typeface="Roboto"/>
                  <a:cs typeface="Roboto"/>
                  <a:sym typeface="Roboto"/>
                </a:rPr>
                <a:t>tag an image</a:t>
              </a:r>
              <a:endParaRPr sz="1200" b="1">
                <a:solidFill>
                  <a:srgbClr val="FFFFFF"/>
                </a:solidFill>
                <a:latin typeface="Roboto"/>
                <a:ea typeface="Roboto"/>
                <a:cs typeface="Roboto"/>
                <a:sym typeface="Roboto"/>
              </a:endParaRPr>
            </a:p>
          </p:txBody>
        </p:sp>
      </p:grpSp>
      <p:sp>
        <p:nvSpPr>
          <p:cNvPr id="939" name="Google Shape;939;p58"/>
          <p:cNvSpPr/>
          <p:nvPr/>
        </p:nvSpPr>
        <p:spPr>
          <a:xfrm rot="5400000">
            <a:off x="4033629" y="-1939298"/>
            <a:ext cx="1255293" cy="7755758"/>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300" b="0" i="0" u="none" strike="noStrike" cap="none">
              <a:solidFill>
                <a:srgbClr val="000000"/>
              </a:solidFill>
              <a:latin typeface="Arial"/>
              <a:ea typeface="Arial"/>
              <a:cs typeface="Arial"/>
              <a:sym typeface="Arial"/>
            </a:endParaRPr>
          </a:p>
        </p:txBody>
      </p:sp>
      <p:sp>
        <p:nvSpPr>
          <p:cNvPr id="940" name="Google Shape;940;p58"/>
          <p:cNvSpPr/>
          <p:nvPr/>
        </p:nvSpPr>
        <p:spPr>
          <a:xfrm rot="10800000" flipH="1">
            <a:off x="907358" y="1405464"/>
            <a:ext cx="7529133" cy="1066130"/>
          </a:xfrm>
          <a:prstGeom prst="snip1Rect">
            <a:avLst>
              <a:gd name="adj" fmla="val 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300" b="0" i="0" u="none" strike="noStrike" cap="none">
              <a:solidFill>
                <a:srgbClr val="000000"/>
              </a:solidFill>
              <a:latin typeface="Arial"/>
              <a:ea typeface="Arial"/>
              <a:cs typeface="Arial"/>
              <a:sym typeface="Arial"/>
            </a:endParaRPr>
          </a:p>
        </p:txBody>
      </p:sp>
      <p:sp>
        <p:nvSpPr>
          <p:cNvPr id="941" name="Google Shape;941;p58"/>
          <p:cNvSpPr txBox="1"/>
          <p:nvPr/>
        </p:nvSpPr>
        <p:spPr>
          <a:xfrm>
            <a:off x="1000398" y="1386575"/>
            <a:ext cx="4002600" cy="107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100" b="1">
                <a:solidFill>
                  <a:srgbClr val="FFFFFF"/>
                </a:solidFill>
                <a:highlight>
                  <a:srgbClr val="999999"/>
                </a:highlight>
                <a:latin typeface="Consolas"/>
                <a:ea typeface="Consolas"/>
                <a:cs typeface="Consolas"/>
                <a:sym typeface="Consolas"/>
              </a:rPr>
              <a:t>run</a:t>
            </a:r>
            <a:r>
              <a:rPr lang="en" sz="1300" b="1" i="0" u="none" strike="noStrike" cap="none">
                <a:solidFill>
                  <a:srgbClr val="FFFFFF"/>
                </a:solidFill>
                <a:latin typeface="Roboto"/>
                <a:ea typeface="Roboto"/>
                <a:cs typeface="Roboto"/>
                <a:sym typeface="Roboto"/>
              </a:rPr>
              <a:t> – run a container from an image</a:t>
            </a:r>
            <a:endParaRPr sz="1300" b="1"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 sz="1100" b="1">
                <a:solidFill>
                  <a:srgbClr val="FFFFFF"/>
                </a:solidFill>
                <a:highlight>
                  <a:srgbClr val="999999"/>
                </a:highlight>
                <a:latin typeface="Consolas"/>
                <a:ea typeface="Consolas"/>
                <a:cs typeface="Consolas"/>
                <a:sym typeface="Consolas"/>
              </a:rPr>
              <a:t>-d</a:t>
            </a:r>
            <a:r>
              <a:rPr lang="en" sz="1000" b="0" i="0" u="none" strike="noStrike" cap="none">
                <a:solidFill>
                  <a:srgbClr val="FFFFFF"/>
                </a:solidFill>
                <a:latin typeface="Roboto"/>
                <a:ea typeface="Roboto"/>
                <a:cs typeface="Roboto"/>
                <a:sym typeface="Roboto"/>
              </a:rPr>
              <a:t> – detached</a:t>
            </a:r>
            <a:endParaRPr sz="10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 sz="1100" b="1">
                <a:solidFill>
                  <a:srgbClr val="FFFFFF"/>
                </a:solidFill>
                <a:highlight>
                  <a:srgbClr val="999999"/>
                </a:highlight>
                <a:latin typeface="Consolas"/>
                <a:ea typeface="Consolas"/>
                <a:cs typeface="Consolas"/>
                <a:sym typeface="Consolas"/>
              </a:rPr>
              <a:t>-p</a:t>
            </a:r>
            <a:r>
              <a:rPr lang="en" sz="1000" b="0" i="0" u="none" strike="noStrike" cap="none">
                <a:solidFill>
                  <a:srgbClr val="FFFFFF"/>
                </a:solidFill>
                <a:latin typeface="Roboto"/>
                <a:ea typeface="Roboto"/>
                <a:cs typeface="Roboto"/>
                <a:sym typeface="Roboto"/>
              </a:rPr>
              <a:t> – port mapping</a:t>
            </a:r>
            <a:endParaRPr sz="10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rgbClr val="FFFFFF"/>
                </a:solidFill>
                <a:latin typeface="Roboto"/>
                <a:ea typeface="Roboto"/>
                <a:cs typeface="Roboto"/>
                <a:sym typeface="Roboto"/>
              </a:rPr>
              <a:t>-</a:t>
            </a:r>
            <a:r>
              <a:rPr lang="en" sz="1100" b="1">
                <a:solidFill>
                  <a:srgbClr val="FFFFFF"/>
                </a:solidFill>
                <a:highlight>
                  <a:srgbClr val="999999"/>
                </a:highlight>
                <a:latin typeface="Consolas"/>
                <a:ea typeface="Consolas"/>
                <a:cs typeface="Consolas"/>
                <a:sym typeface="Consolas"/>
              </a:rPr>
              <a:t>it</a:t>
            </a:r>
            <a:r>
              <a:rPr lang="en" sz="1000" b="0" i="0" u="none" strike="noStrike" cap="none">
                <a:solidFill>
                  <a:srgbClr val="FFFFFF"/>
                </a:solidFill>
                <a:latin typeface="Roboto"/>
                <a:ea typeface="Roboto"/>
                <a:cs typeface="Roboto"/>
                <a:sym typeface="Roboto"/>
              </a:rPr>
              <a:t> – interactive (gets you a command line in the container)</a:t>
            </a:r>
            <a:endParaRPr sz="10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
        <p:nvSpPr>
          <p:cNvPr id="942" name="Google Shape;942;p58"/>
          <p:cNvSpPr txBox="1"/>
          <p:nvPr/>
        </p:nvSpPr>
        <p:spPr>
          <a:xfrm>
            <a:off x="5236850" y="1392650"/>
            <a:ext cx="2872500" cy="107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r>
              <a:rPr lang="en" sz="1100" b="1">
                <a:solidFill>
                  <a:srgbClr val="FFFFFF"/>
                </a:solidFill>
                <a:highlight>
                  <a:srgbClr val="999999"/>
                </a:highlight>
                <a:latin typeface="Consolas"/>
                <a:ea typeface="Consolas"/>
                <a:cs typeface="Consolas"/>
                <a:sym typeface="Consolas"/>
              </a:rPr>
              <a:t>--name</a:t>
            </a:r>
            <a:r>
              <a:rPr lang="en" sz="1000" b="0" i="0" u="none" strike="noStrike" cap="none">
                <a:solidFill>
                  <a:srgbClr val="FFFFFF"/>
                </a:solidFill>
                <a:latin typeface="Roboto"/>
                <a:ea typeface="Roboto"/>
                <a:cs typeface="Roboto"/>
                <a:sym typeface="Roboto"/>
              </a:rPr>
              <a:t> – assign a name</a:t>
            </a:r>
            <a:endParaRPr sz="10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r>
              <a:rPr lang="en" sz="1100" b="1">
                <a:solidFill>
                  <a:srgbClr val="FFFFFF"/>
                </a:solidFill>
                <a:highlight>
                  <a:srgbClr val="999999"/>
                </a:highlight>
                <a:latin typeface="Consolas"/>
                <a:ea typeface="Consolas"/>
                <a:cs typeface="Consolas"/>
                <a:sym typeface="Consolas"/>
              </a:rPr>
              <a:t>-e</a:t>
            </a:r>
            <a:r>
              <a:rPr lang="en" sz="1000" b="0" i="0" u="none" strike="noStrike" cap="none">
                <a:solidFill>
                  <a:srgbClr val="FFFFFF"/>
                </a:solidFill>
                <a:latin typeface="Roboto"/>
                <a:ea typeface="Roboto"/>
                <a:cs typeface="Roboto"/>
                <a:sym typeface="Roboto"/>
              </a:rPr>
              <a:t> – environment variable</a:t>
            </a:r>
            <a:endParaRPr sz="10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r>
              <a:rPr lang="en" sz="1100" b="1">
                <a:solidFill>
                  <a:srgbClr val="FFFFFF"/>
                </a:solidFill>
                <a:highlight>
                  <a:srgbClr val="999999"/>
                </a:highlight>
                <a:latin typeface="Consolas"/>
                <a:ea typeface="Consolas"/>
                <a:cs typeface="Consolas"/>
                <a:sym typeface="Consolas"/>
              </a:rPr>
              <a:t>-v</a:t>
            </a:r>
            <a:r>
              <a:rPr lang="en" sz="1000" b="0" i="0" u="none" strike="noStrike" cap="none">
                <a:solidFill>
                  <a:srgbClr val="FFFFFF"/>
                </a:solidFill>
                <a:latin typeface="Roboto"/>
                <a:ea typeface="Roboto"/>
                <a:cs typeface="Roboto"/>
                <a:sym typeface="Roboto"/>
              </a:rPr>
              <a:t> – volume mapping</a:t>
            </a:r>
            <a:endParaRPr sz="10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grpSp>
        <p:nvGrpSpPr>
          <p:cNvPr id="947" name="Google Shape;947;p59"/>
          <p:cNvGrpSpPr/>
          <p:nvPr/>
        </p:nvGrpSpPr>
        <p:grpSpPr>
          <a:xfrm>
            <a:off x="752922" y="1139027"/>
            <a:ext cx="2663281" cy="3760479"/>
            <a:chOff x="1118234" y="283725"/>
            <a:chExt cx="2090816" cy="4076400"/>
          </a:xfrm>
        </p:grpSpPr>
        <p:sp>
          <p:nvSpPr>
            <p:cNvPr id="948" name="Google Shape;948;p59"/>
            <p:cNvSpPr/>
            <p:nvPr/>
          </p:nvSpPr>
          <p:spPr>
            <a:xfrm>
              <a:off x="1178650" y="283725"/>
              <a:ext cx="2030400" cy="407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59"/>
            <p:cNvSpPr/>
            <p:nvPr/>
          </p:nvSpPr>
          <p:spPr>
            <a:xfrm>
              <a:off x="1118234" y="341749"/>
              <a:ext cx="2048100" cy="1029000"/>
            </a:xfrm>
            <a:prstGeom prst="rect">
              <a:avLst/>
            </a:pr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59"/>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2800" b="1" i="0" u="none" strike="noStrike" cap="none">
                  <a:solidFill>
                    <a:schemeClr val="accent3"/>
                  </a:solidFill>
                  <a:latin typeface="Roboto"/>
                  <a:ea typeface="Roboto"/>
                  <a:cs typeface="Roboto"/>
                  <a:sym typeface="Roboto"/>
                </a:rPr>
                <a:t>Overview</a:t>
              </a:r>
              <a:endParaRPr sz="2800" b="0" i="0" u="none" strike="noStrike" cap="none">
                <a:solidFill>
                  <a:schemeClr val="accent3"/>
                </a:solidFill>
                <a:latin typeface="Roboto Thin"/>
                <a:ea typeface="Roboto Thin"/>
                <a:cs typeface="Roboto Thin"/>
                <a:sym typeface="Roboto Thin"/>
              </a:endParaRPr>
            </a:p>
          </p:txBody>
        </p:sp>
        <p:sp>
          <p:nvSpPr>
            <p:cNvPr id="951" name="Google Shape;951;p59"/>
            <p:cNvSpPr/>
            <p:nvPr/>
          </p:nvSpPr>
          <p:spPr>
            <a:xfrm rot="5400000">
              <a:off x="1946806" y="1342536"/>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59"/>
            <p:cNvSpPr/>
            <p:nvPr/>
          </p:nvSpPr>
          <p:spPr>
            <a:xfrm>
              <a:off x="1118297" y="1733884"/>
              <a:ext cx="2030400" cy="2626200"/>
            </a:xfrm>
            <a:prstGeom prst="rect">
              <a:avLst/>
            </a:prstGeom>
            <a:noFill/>
            <a:ln>
              <a:noFill/>
            </a:ln>
          </p:spPr>
          <p:txBody>
            <a:bodyPr spcFirstLastPara="1" wrap="square" lIns="91425" tIns="91425" rIns="91425" bIns="91425" anchor="t" anchorCtr="0">
              <a:noAutofit/>
            </a:bodyPr>
            <a:lstStyle/>
            <a:p>
              <a:pPr marL="457200" marR="0" lvl="0" indent="-285750" algn="l" rtl="0">
                <a:lnSpc>
                  <a:spcPct val="105000"/>
                </a:lnSpc>
                <a:spcBef>
                  <a:spcPts val="0"/>
                </a:spcBef>
                <a:spcAft>
                  <a:spcPts val="0"/>
                </a:spcAft>
                <a:buClr>
                  <a:srgbClr val="FFFFFF"/>
                </a:buClr>
                <a:buSzPts val="900"/>
                <a:buFont typeface="Roboto"/>
                <a:buChar char="●"/>
              </a:pPr>
              <a:r>
                <a:rPr lang="en" sz="900" b="0" i="0" u="none" strike="noStrike" cap="none">
                  <a:solidFill>
                    <a:srgbClr val="FFFFFF"/>
                  </a:solidFill>
                  <a:latin typeface="Roboto"/>
                  <a:ea typeface="Roboto"/>
                  <a:cs typeface="Roboto"/>
                  <a:sym typeface="Roboto"/>
                </a:rPr>
                <a:t>There are two ways to create an image in Docker:</a:t>
              </a:r>
              <a:endParaRPr sz="900" b="0" i="0" u="none" strike="noStrike" cap="none">
                <a:solidFill>
                  <a:srgbClr val="FFFFFF"/>
                </a:solidFill>
                <a:latin typeface="Roboto"/>
                <a:ea typeface="Roboto"/>
                <a:cs typeface="Roboto"/>
                <a:sym typeface="Roboto"/>
              </a:endParaRPr>
            </a:p>
            <a:p>
              <a:pPr marL="457200" marR="0" lvl="0" indent="-285750" algn="l" rtl="0">
                <a:lnSpc>
                  <a:spcPct val="105000"/>
                </a:lnSpc>
                <a:spcBef>
                  <a:spcPts val="600"/>
                </a:spcBef>
                <a:spcAft>
                  <a:spcPts val="0"/>
                </a:spcAft>
                <a:buClr>
                  <a:srgbClr val="FFFFFF"/>
                </a:buClr>
                <a:buSzPts val="900"/>
                <a:buFont typeface="Roboto"/>
                <a:buChar char="●"/>
              </a:pPr>
              <a:r>
                <a:rPr lang="en" sz="900" b="0" i="0" u="none" strike="noStrike" cap="none">
                  <a:solidFill>
                    <a:srgbClr val="FFFFFF"/>
                  </a:solidFill>
                  <a:latin typeface="Roboto"/>
                  <a:ea typeface="Roboto"/>
                  <a:cs typeface="Roboto"/>
                  <a:sym typeface="Roboto"/>
                </a:rPr>
                <a:t>A </a:t>
              </a:r>
              <a:r>
                <a:rPr lang="en" sz="900" b="0" i="1" u="none" strike="noStrike" cap="none">
                  <a:solidFill>
                    <a:srgbClr val="FFFFFF"/>
                  </a:solidFill>
                  <a:latin typeface="Roboto"/>
                  <a:ea typeface="Roboto"/>
                  <a:cs typeface="Roboto"/>
                  <a:sym typeface="Roboto"/>
                </a:rPr>
                <a:t>Dockerfile</a:t>
              </a:r>
              <a:r>
                <a:rPr lang="en" sz="900" b="0" i="0" u="none" strike="noStrike" cap="none">
                  <a:solidFill>
                    <a:srgbClr val="FFFFFF"/>
                  </a:solidFill>
                  <a:latin typeface="Roboto"/>
                  <a:ea typeface="Roboto"/>
                  <a:cs typeface="Roboto"/>
                  <a:sym typeface="Roboto"/>
                </a:rPr>
                <a:t> is an example of infrastructure as code. </a:t>
              </a:r>
              <a:endParaRPr sz="900" b="0" i="0" u="none" strike="noStrike" cap="none">
                <a:solidFill>
                  <a:srgbClr val="FFFFFF"/>
                </a:solidFill>
                <a:latin typeface="Roboto"/>
                <a:ea typeface="Roboto"/>
                <a:cs typeface="Roboto"/>
                <a:sym typeface="Roboto"/>
              </a:endParaRPr>
            </a:p>
            <a:p>
              <a:pPr marL="457200" marR="0" lvl="0" indent="-285750" algn="l" rtl="0">
                <a:lnSpc>
                  <a:spcPct val="105000"/>
                </a:lnSpc>
                <a:spcBef>
                  <a:spcPts val="600"/>
                </a:spcBef>
                <a:spcAft>
                  <a:spcPts val="0"/>
                </a:spcAft>
                <a:buClr>
                  <a:srgbClr val="FFFFFF"/>
                </a:buClr>
                <a:buSzPts val="900"/>
                <a:buFont typeface="Roboto"/>
                <a:buChar char="●"/>
              </a:pPr>
              <a:r>
                <a:rPr lang="en" sz="900">
                  <a:solidFill>
                    <a:srgbClr val="FFFFFF"/>
                  </a:solidFill>
                  <a:latin typeface="Roboto"/>
                  <a:ea typeface="Roboto"/>
                  <a:cs typeface="Roboto"/>
                  <a:sym typeface="Roboto"/>
                </a:rPr>
                <a:t>It</a:t>
              </a:r>
              <a:r>
                <a:rPr lang="en" sz="900" b="0" i="0" u="none" strike="noStrike" cap="none">
                  <a:solidFill>
                    <a:srgbClr val="FFFFFF"/>
                  </a:solidFill>
                  <a:latin typeface="Roboto"/>
                  <a:ea typeface="Roboto"/>
                  <a:cs typeface="Roboto"/>
                  <a:sym typeface="Roboto"/>
                </a:rPr>
                <a:t> is the preferred way to build images. </a:t>
              </a:r>
              <a:endParaRPr sz="900" b="0" i="0" u="none" strike="noStrike" cap="none">
                <a:solidFill>
                  <a:srgbClr val="FFFFFF"/>
                </a:solidFill>
                <a:latin typeface="Roboto"/>
                <a:ea typeface="Roboto"/>
                <a:cs typeface="Roboto"/>
                <a:sym typeface="Roboto"/>
              </a:endParaRPr>
            </a:p>
            <a:p>
              <a:pPr marL="457200" marR="0" lvl="0" indent="-285750" algn="l" rtl="0">
                <a:lnSpc>
                  <a:spcPct val="105000"/>
                </a:lnSpc>
                <a:spcBef>
                  <a:spcPts val="600"/>
                </a:spcBef>
                <a:spcAft>
                  <a:spcPts val="0"/>
                </a:spcAft>
                <a:buClr>
                  <a:srgbClr val="FFFFFF"/>
                </a:buClr>
                <a:buSzPts val="900"/>
                <a:buFont typeface="Roboto"/>
                <a:buChar char="●"/>
              </a:pPr>
              <a:r>
                <a:rPr lang="en" sz="900" b="0" i="0" u="none" strike="noStrike" cap="none">
                  <a:solidFill>
                    <a:srgbClr val="FFFFFF"/>
                  </a:solidFill>
                  <a:latin typeface="Roboto"/>
                  <a:ea typeface="Roboto"/>
                  <a:cs typeface="Roboto"/>
                  <a:sym typeface="Roboto"/>
                </a:rPr>
                <a:t>A Dockerfile is a text file that has a series of instructions on how to build your image. </a:t>
              </a:r>
              <a:endParaRPr sz="900" b="0" i="0" u="none" strike="noStrike" cap="none">
                <a:solidFill>
                  <a:srgbClr val="FFFFFF"/>
                </a:solidFill>
                <a:latin typeface="Roboto"/>
                <a:ea typeface="Roboto"/>
                <a:cs typeface="Roboto"/>
                <a:sym typeface="Roboto"/>
              </a:endParaRPr>
            </a:p>
            <a:p>
              <a:pPr marL="457200" marR="0" lvl="0" indent="-285750" algn="l" rtl="0">
                <a:lnSpc>
                  <a:spcPct val="105000"/>
                </a:lnSpc>
                <a:spcBef>
                  <a:spcPts val="600"/>
                </a:spcBef>
                <a:spcAft>
                  <a:spcPts val="0"/>
                </a:spcAft>
                <a:buClr>
                  <a:srgbClr val="FFFFFF"/>
                </a:buClr>
                <a:buSzPts val="900"/>
                <a:buFont typeface="Roboto"/>
                <a:buChar char="●"/>
              </a:pPr>
              <a:r>
                <a:rPr lang="en" sz="900" b="0" i="0" u="none" strike="noStrike" cap="none">
                  <a:solidFill>
                    <a:srgbClr val="FFFFFF"/>
                  </a:solidFill>
                  <a:latin typeface="Roboto"/>
                  <a:ea typeface="Roboto"/>
                  <a:cs typeface="Roboto"/>
                  <a:sym typeface="Roboto"/>
                </a:rPr>
                <a:t>Every line in a Dockerfile builds a new layer in your image.</a:t>
              </a:r>
              <a:endParaRPr sz="900" b="0" i="0" u="none" strike="noStrike" cap="none">
                <a:solidFill>
                  <a:srgbClr val="FFFFFF"/>
                </a:solidFill>
                <a:latin typeface="Roboto"/>
                <a:ea typeface="Roboto"/>
                <a:cs typeface="Roboto"/>
                <a:sym typeface="Roboto"/>
              </a:endParaRPr>
            </a:p>
            <a:p>
              <a:pPr marL="457200" marR="0" lvl="0" indent="-285750" algn="l" rtl="0">
                <a:lnSpc>
                  <a:spcPct val="105000"/>
                </a:lnSpc>
                <a:spcBef>
                  <a:spcPts val="600"/>
                </a:spcBef>
                <a:spcAft>
                  <a:spcPts val="600"/>
                </a:spcAft>
                <a:buClr>
                  <a:srgbClr val="FFFFFF"/>
                </a:buClr>
                <a:buSzPts val="900"/>
                <a:buFont typeface="Roboto"/>
                <a:buChar char="●"/>
              </a:pPr>
              <a:r>
                <a:rPr lang="en" sz="900" b="0" i="0" u="none" strike="noStrike" cap="none">
                  <a:solidFill>
                    <a:srgbClr val="FFFFFF"/>
                  </a:solidFill>
                  <a:latin typeface="Roboto"/>
                  <a:ea typeface="Roboto"/>
                  <a:cs typeface="Roboto"/>
                  <a:sym typeface="Roboto"/>
                </a:rPr>
                <a:t>Commands are run from top to bottom.</a:t>
              </a:r>
              <a:endParaRPr sz="900" b="0" i="0" u="none" strike="noStrike" cap="none">
                <a:solidFill>
                  <a:srgbClr val="FFFFFF"/>
                </a:solidFill>
                <a:latin typeface="Roboto"/>
                <a:ea typeface="Roboto"/>
                <a:cs typeface="Roboto"/>
                <a:sym typeface="Roboto"/>
              </a:endParaRPr>
            </a:p>
          </p:txBody>
        </p:sp>
      </p:grpSp>
      <p:grpSp>
        <p:nvGrpSpPr>
          <p:cNvPr id="953" name="Google Shape;953;p59"/>
          <p:cNvGrpSpPr/>
          <p:nvPr/>
        </p:nvGrpSpPr>
        <p:grpSpPr>
          <a:xfrm>
            <a:off x="3632216" y="1139027"/>
            <a:ext cx="5234776" cy="3760479"/>
            <a:chOff x="1118234" y="283725"/>
            <a:chExt cx="2090816" cy="4076400"/>
          </a:xfrm>
        </p:grpSpPr>
        <p:sp>
          <p:nvSpPr>
            <p:cNvPr id="954" name="Google Shape;954;p59"/>
            <p:cNvSpPr/>
            <p:nvPr/>
          </p:nvSpPr>
          <p:spPr>
            <a:xfrm>
              <a:off x="1178650" y="283725"/>
              <a:ext cx="2030400" cy="4076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59"/>
            <p:cNvSpPr/>
            <p:nvPr/>
          </p:nvSpPr>
          <p:spPr>
            <a:xfrm>
              <a:off x="1118234" y="341749"/>
              <a:ext cx="2048100" cy="10290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59"/>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2800" b="1" i="0" u="none" strike="noStrike" cap="none">
                  <a:solidFill>
                    <a:schemeClr val="accent4"/>
                  </a:solidFill>
                  <a:latin typeface="Roboto"/>
                  <a:ea typeface="Roboto"/>
                  <a:cs typeface="Roboto"/>
                  <a:sym typeface="Roboto"/>
                </a:rPr>
                <a:t>Instructions</a:t>
              </a:r>
              <a:endParaRPr sz="2800" b="0" i="0" u="none" strike="noStrike" cap="none">
                <a:solidFill>
                  <a:schemeClr val="accent4"/>
                </a:solidFill>
                <a:latin typeface="Roboto Thin"/>
                <a:ea typeface="Roboto Thin"/>
                <a:cs typeface="Roboto Thin"/>
                <a:sym typeface="Roboto Thin"/>
              </a:endParaRPr>
            </a:p>
          </p:txBody>
        </p:sp>
        <p:sp>
          <p:nvSpPr>
            <p:cNvPr id="957" name="Google Shape;957;p59"/>
            <p:cNvSpPr/>
            <p:nvPr/>
          </p:nvSpPr>
          <p:spPr>
            <a:xfrm rot="5400000">
              <a:off x="1946806" y="1342536"/>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59"/>
            <p:cNvSpPr/>
            <p:nvPr/>
          </p:nvSpPr>
          <p:spPr>
            <a:xfrm>
              <a:off x="1118297" y="1733884"/>
              <a:ext cx="2030400" cy="2626200"/>
            </a:xfrm>
            <a:prstGeom prst="rect">
              <a:avLst/>
            </a:prstGeom>
            <a:noFill/>
            <a:ln>
              <a:noFill/>
            </a:ln>
          </p:spPr>
          <p:txBody>
            <a:bodyPr spcFirstLastPara="1" wrap="square" lIns="91425" tIns="91425" rIns="91425" bIns="91425" anchor="t" anchorCtr="0">
              <a:noAutofit/>
            </a:bodyPr>
            <a:lstStyle/>
            <a:p>
              <a:pPr marL="457200" marR="0" lvl="0" indent="-285750" algn="l" rtl="0">
                <a:lnSpc>
                  <a:spcPct val="115000"/>
                </a:lnSpc>
                <a:spcBef>
                  <a:spcPts val="0"/>
                </a:spcBef>
                <a:spcAft>
                  <a:spcPts val="0"/>
                </a:spcAft>
                <a:buClr>
                  <a:srgbClr val="FFFFFF"/>
                </a:buClr>
                <a:buSzPts val="900"/>
                <a:buFont typeface="Roboto"/>
                <a:buChar char="●"/>
              </a:pPr>
              <a:r>
                <a:rPr lang="en" sz="900" b="1">
                  <a:solidFill>
                    <a:srgbClr val="FFFFFF"/>
                  </a:solidFill>
                  <a:highlight>
                    <a:srgbClr val="999999"/>
                  </a:highlight>
                  <a:latin typeface="Consolas"/>
                  <a:ea typeface="Consolas"/>
                  <a:cs typeface="Consolas"/>
                  <a:sym typeface="Consolas"/>
                </a:rPr>
                <a:t>FROM</a:t>
              </a:r>
              <a:r>
                <a:rPr lang="en" sz="900" b="0" i="0" u="none" strike="noStrike" cap="none">
                  <a:solidFill>
                    <a:srgbClr val="FFFFFF"/>
                  </a:solidFill>
                  <a:latin typeface="Roboto"/>
                  <a:ea typeface="Roboto"/>
                  <a:cs typeface="Roboto"/>
                  <a:sym typeface="Roboto"/>
                </a:rPr>
                <a:t> – which image this inherits from</a:t>
              </a:r>
              <a:endParaRPr sz="900" b="0" i="0" u="none" strike="noStrike" cap="none">
                <a:solidFill>
                  <a:srgbClr val="FFFFFF"/>
                </a:solidFill>
                <a:latin typeface="Roboto"/>
                <a:ea typeface="Roboto"/>
                <a:cs typeface="Roboto"/>
                <a:sym typeface="Roboto"/>
              </a:endParaRPr>
            </a:p>
            <a:p>
              <a:pPr marL="457200" marR="0" lvl="0" indent="-285750" algn="l" rtl="0">
                <a:lnSpc>
                  <a:spcPct val="115000"/>
                </a:lnSpc>
                <a:spcBef>
                  <a:spcPts val="0"/>
                </a:spcBef>
                <a:spcAft>
                  <a:spcPts val="0"/>
                </a:spcAft>
                <a:buClr>
                  <a:srgbClr val="FFFFFF"/>
                </a:buClr>
                <a:buSzPts val="900"/>
                <a:buFont typeface="Roboto"/>
                <a:buChar char="●"/>
              </a:pPr>
              <a:r>
                <a:rPr lang="en" sz="900" b="1">
                  <a:solidFill>
                    <a:srgbClr val="FFFFFF"/>
                  </a:solidFill>
                  <a:highlight>
                    <a:srgbClr val="999999"/>
                  </a:highlight>
                  <a:latin typeface="Consolas"/>
                  <a:ea typeface="Consolas"/>
                  <a:cs typeface="Consolas"/>
                  <a:sym typeface="Consolas"/>
                </a:rPr>
                <a:t>MAINTAINER</a:t>
              </a:r>
              <a:r>
                <a:rPr lang="en" sz="900" b="0" i="0" u="none" strike="noStrike" cap="none">
                  <a:solidFill>
                    <a:srgbClr val="FFFFFF"/>
                  </a:solidFill>
                  <a:latin typeface="Roboto"/>
                  <a:ea typeface="Roboto"/>
                  <a:cs typeface="Roboto"/>
                  <a:sym typeface="Roboto"/>
                </a:rPr>
                <a:t> – An owner (no functionality)</a:t>
              </a:r>
              <a:endParaRPr sz="900" b="0" i="0" u="none" strike="noStrike" cap="none">
                <a:solidFill>
                  <a:srgbClr val="FFFFFF"/>
                </a:solidFill>
                <a:latin typeface="Roboto"/>
                <a:ea typeface="Roboto"/>
                <a:cs typeface="Roboto"/>
                <a:sym typeface="Roboto"/>
              </a:endParaRPr>
            </a:p>
            <a:p>
              <a:pPr marL="457200" marR="0" lvl="0" indent="-285750" algn="l" rtl="0">
                <a:lnSpc>
                  <a:spcPct val="115000"/>
                </a:lnSpc>
                <a:spcBef>
                  <a:spcPts val="0"/>
                </a:spcBef>
                <a:spcAft>
                  <a:spcPts val="0"/>
                </a:spcAft>
                <a:buClr>
                  <a:srgbClr val="FFFFFF"/>
                </a:buClr>
                <a:buSzPts val="900"/>
                <a:buFont typeface="Roboto"/>
                <a:buChar char="●"/>
              </a:pPr>
              <a:r>
                <a:rPr lang="en" sz="900" b="1">
                  <a:solidFill>
                    <a:srgbClr val="FFFFFF"/>
                  </a:solidFill>
                  <a:highlight>
                    <a:srgbClr val="999999"/>
                  </a:highlight>
                  <a:latin typeface="Consolas"/>
                  <a:ea typeface="Consolas"/>
                  <a:cs typeface="Consolas"/>
                  <a:sym typeface="Consolas"/>
                </a:rPr>
                <a:t>WORKDIR</a:t>
              </a:r>
              <a:r>
                <a:rPr lang="en" sz="900" b="0" i="0" u="none" strike="noStrike" cap="none">
                  <a:solidFill>
                    <a:srgbClr val="FFFFFF"/>
                  </a:solidFill>
                  <a:latin typeface="Roboto"/>
                  <a:ea typeface="Roboto"/>
                  <a:cs typeface="Roboto"/>
                  <a:sym typeface="Roboto"/>
                </a:rPr>
                <a:t> – Change to a directory until changed again. Works like cd</a:t>
              </a:r>
              <a:endParaRPr sz="900" b="0" i="0" u="none" strike="noStrike" cap="none">
                <a:solidFill>
                  <a:srgbClr val="FFFFFF"/>
                </a:solidFill>
                <a:latin typeface="Roboto"/>
                <a:ea typeface="Roboto"/>
                <a:cs typeface="Roboto"/>
                <a:sym typeface="Roboto"/>
              </a:endParaRPr>
            </a:p>
            <a:p>
              <a:pPr marL="457200" marR="0" lvl="0" indent="-285750" algn="l" rtl="0">
                <a:lnSpc>
                  <a:spcPct val="115000"/>
                </a:lnSpc>
                <a:spcBef>
                  <a:spcPts val="0"/>
                </a:spcBef>
                <a:spcAft>
                  <a:spcPts val="0"/>
                </a:spcAft>
                <a:buClr>
                  <a:srgbClr val="FFFFFF"/>
                </a:buClr>
                <a:buSzPts val="900"/>
                <a:buFont typeface="Roboto"/>
                <a:buChar char="●"/>
              </a:pPr>
              <a:r>
                <a:rPr lang="en" sz="900" b="1">
                  <a:solidFill>
                    <a:srgbClr val="FFFFFF"/>
                  </a:solidFill>
                  <a:highlight>
                    <a:srgbClr val="999999"/>
                  </a:highlight>
                  <a:latin typeface="Consolas"/>
                  <a:ea typeface="Consolas"/>
                  <a:cs typeface="Consolas"/>
                  <a:sym typeface="Consolas"/>
                </a:rPr>
                <a:t>USER</a:t>
              </a:r>
              <a:r>
                <a:rPr lang="en" sz="900" b="0" i="0" u="none" strike="noStrike" cap="none">
                  <a:solidFill>
                    <a:srgbClr val="FFFFFF"/>
                  </a:solidFill>
                  <a:latin typeface="Roboto"/>
                  <a:ea typeface="Roboto"/>
                  <a:cs typeface="Roboto"/>
                  <a:sym typeface="Roboto"/>
                </a:rPr>
                <a:t> – Change to a user</a:t>
              </a:r>
              <a:endParaRPr sz="900" b="0" i="0" u="none" strike="noStrike" cap="none">
                <a:solidFill>
                  <a:srgbClr val="FFFFFF"/>
                </a:solidFill>
                <a:latin typeface="Roboto"/>
                <a:ea typeface="Roboto"/>
                <a:cs typeface="Roboto"/>
                <a:sym typeface="Roboto"/>
              </a:endParaRPr>
            </a:p>
            <a:p>
              <a:pPr marL="457200" marR="0" lvl="0" indent="-285750" algn="l" rtl="0">
                <a:lnSpc>
                  <a:spcPct val="115000"/>
                </a:lnSpc>
                <a:spcBef>
                  <a:spcPts val="0"/>
                </a:spcBef>
                <a:spcAft>
                  <a:spcPts val="0"/>
                </a:spcAft>
                <a:buClr>
                  <a:srgbClr val="FFFFFF"/>
                </a:buClr>
                <a:buSzPts val="900"/>
                <a:buFont typeface="Roboto"/>
                <a:buChar char="●"/>
              </a:pPr>
              <a:r>
                <a:rPr lang="en" sz="900" b="1">
                  <a:solidFill>
                    <a:srgbClr val="FFFFFF"/>
                  </a:solidFill>
                  <a:highlight>
                    <a:srgbClr val="999999"/>
                  </a:highlight>
                  <a:latin typeface="Consolas"/>
                  <a:ea typeface="Consolas"/>
                  <a:cs typeface="Consolas"/>
                  <a:sym typeface="Consolas"/>
                </a:rPr>
                <a:t>RUN</a:t>
              </a:r>
              <a:r>
                <a:rPr lang="en" sz="900" b="0" i="0" u="none" strike="noStrike" cap="none">
                  <a:solidFill>
                    <a:srgbClr val="FFFFFF"/>
                  </a:solidFill>
                  <a:latin typeface="Roboto"/>
                  <a:ea typeface="Roboto"/>
                  <a:cs typeface="Roboto"/>
                  <a:sym typeface="Roboto"/>
                </a:rPr>
                <a:t> – Run a Linux command in a new layer. The command is dependent on which shell is in the image.</a:t>
              </a:r>
              <a:endParaRPr sz="900" b="0" i="0" u="none" strike="noStrike" cap="none">
                <a:solidFill>
                  <a:srgbClr val="FFFFFF"/>
                </a:solidFill>
                <a:latin typeface="Roboto"/>
                <a:ea typeface="Roboto"/>
                <a:cs typeface="Roboto"/>
                <a:sym typeface="Roboto"/>
              </a:endParaRPr>
            </a:p>
            <a:p>
              <a:pPr marL="457200" marR="0" lvl="0" indent="-285750" algn="l" rtl="0">
                <a:lnSpc>
                  <a:spcPct val="115000"/>
                </a:lnSpc>
                <a:spcBef>
                  <a:spcPts val="0"/>
                </a:spcBef>
                <a:spcAft>
                  <a:spcPts val="0"/>
                </a:spcAft>
                <a:buClr>
                  <a:srgbClr val="FFFFFF"/>
                </a:buClr>
                <a:buSzPts val="900"/>
                <a:buFont typeface="Roboto"/>
                <a:buChar char="●"/>
              </a:pPr>
              <a:r>
                <a:rPr lang="en" sz="900" b="1">
                  <a:solidFill>
                    <a:srgbClr val="FFFFFF"/>
                  </a:solidFill>
                  <a:highlight>
                    <a:srgbClr val="999999"/>
                  </a:highlight>
                  <a:latin typeface="Consolas"/>
                  <a:ea typeface="Consolas"/>
                  <a:cs typeface="Consolas"/>
                  <a:sym typeface="Consolas"/>
                </a:rPr>
                <a:t>EXPOSE</a:t>
              </a:r>
              <a:r>
                <a:rPr lang="en" sz="900" b="0" i="0" u="none" strike="noStrike" cap="none">
                  <a:solidFill>
                    <a:srgbClr val="FFFFFF"/>
                  </a:solidFill>
                  <a:latin typeface="Roboto"/>
                  <a:ea typeface="Roboto"/>
                  <a:cs typeface="Roboto"/>
                  <a:sym typeface="Roboto"/>
                </a:rPr>
                <a:t> – Tells what ports this container will listen on. Does not actually publish a port, but is rather like documentation.</a:t>
              </a:r>
              <a:endParaRPr sz="900" b="0" i="0" u="none" strike="noStrike" cap="none">
                <a:solidFill>
                  <a:srgbClr val="FFFFFF"/>
                </a:solidFill>
                <a:latin typeface="Roboto"/>
                <a:ea typeface="Roboto"/>
                <a:cs typeface="Roboto"/>
                <a:sym typeface="Roboto"/>
              </a:endParaRPr>
            </a:p>
            <a:p>
              <a:pPr marL="457200" marR="0" lvl="0" indent="-285750" algn="l" rtl="0">
                <a:lnSpc>
                  <a:spcPct val="115000"/>
                </a:lnSpc>
                <a:spcBef>
                  <a:spcPts val="0"/>
                </a:spcBef>
                <a:spcAft>
                  <a:spcPts val="0"/>
                </a:spcAft>
                <a:buClr>
                  <a:srgbClr val="FFFFFF"/>
                </a:buClr>
                <a:buSzPts val="900"/>
                <a:buFont typeface="Roboto"/>
                <a:buChar char="●"/>
              </a:pPr>
              <a:r>
                <a:rPr lang="en" sz="900" b="1">
                  <a:solidFill>
                    <a:srgbClr val="FFFFFF"/>
                  </a:solidFill>
                  <a:highlight>
                    <a:srgbClr val="999999"/>
                  </a:highlight>
                  <a:latin typeface="Consolas"/>
                  <a:ea typeface="Consolas"/>
                  <a:cs typeface="Consolas"/>
                  <a:sym typeface="Consolas"/>
                </a:rPr>
                <a:t>ADD</a:t>
              </a:r>
              <a:r>
                <a:rPr lang="en" sz="900" b="0" i="0" u="none" strike="noStrike" cap="none">
                  <a:solidFill>
                    <a:srgbClr val="FFFFFF"/>
                  </a:solidFill>
                  <a:latin typeface="Roboto"/>
                  <a:ea typeface="Roboto"/>
                  <a:cs typeface="Roboto"/>
                  <a:sym typeface="Roboto"/>
                </a:rPr>
                <a:t> – copy files into the container</a:t>
              </a:r>
              <a:endParaRPr sz="900" b="0" i="0" u="none" strike="noStrike" cap="none">
                <a:solidFill>
                  <a:srgbClr val="FFFFFF"/>
                </a:solidFill>
                <a:latin typeface="Roboto"/>
                <a:ea typeface="Roboto"/>
                <a:cs typeface="Roboto"/>
                <a:sym typeface="Roboto"/>
              </a:endParaRPr>
            </a:p>
            <a:p>
              <a:pPr marL="457200" marR="0" lvl="0" indent="-285750" algn="l" rtl="0">
                <a:lnSpc>
                  <a:spcPct val="115000"/>
                </a:lnSpc>
                <a:spcBef>
                  <a:spcPts val="0"/>
                </a:spcBef>
                <a:spcAft>
                  <a:spcPts val="0"/>
                </a:spcAft>
                <a:buClr>
                  <a:srgbClr val="FFFFFF"/>
                </a:buClr>
                <a:buSzPts val="900"/>
                <a:buFont typeface="Roboto"/>
                <a:buChar char="●"/>
              </a:pPr>
              <a:r>
                <a:rPr lang="en" sz="900" b="1">
                  <a:solidFill>
                    <a:srgbClr val="FFFFFF"/>
                  </a:solidFill>
                  <a:highlight>
                    <a:srgbClr val="999999"/>
                  </a:highlight>
                  <a:latin typeface="Consolas"/>
                  <a:ea typeface="Consolas"/>
                  <a:cs typeface="Consolas"/>
                  <a:sym typeface="Consolas"/>
                </a:rPr>
                <a:t>COPY</a:t>
              </a:r>
              <a:r>
                <a:rPr lang="en" sz="900" b="0" i="0" u="none" strike="noStrike" cap="none">
                  <a:solidFill>
                    <a:srgbClr val="FFFFFF"/>
                  </a:solidFill>
                  <a:latin typeface="Roboto"/>
                  <a:ea typeface="Roboto"/>
                  <a:cs typeface="Roboto"/>
                  <a:sym typeface="Roboto"/>
                </a:rPr>
                <a:t> – copy files into the container. Same as ADD.</a:t>
              </a:r>
              <a:endParaRPr sz="900" b="0" i="0" u="none" strike="noStrike" cap="none">
                <a:solidFill>
                  <a:srgbClr val="FFFFFF"/>
                </a:solidFill>
                <a:latin typeface="Roboto"/>
                <a:ea typeface="Roboto"/>
                <a:cs typeface="Roboto"/>
                <a:sym typeface="Roboto"/>
              </a:endParaRPr>
            </a:p>
            <a:p>
              <a:pPr marL="457200" marR="0" lvl="0" indent="-285750" algn="l" rtl="0">
                <a:lnSpc>
                  <a:spcPct val="115000"/>
                </a:lnSpc>
                <a:spcBef>
                  <a:spcPts val="0"/>
                </a:spcBef>
                <a:spcAft>
                  <a:spcPts val="0"/>
                </a:spcAft>
                <a:buClr>
                  <a:srgbClr val="FFFFFF"/>
                </a:buClr>
                <a:buSzPts val="900"/>
                <a:buFont typeface="Roboto"/>
                <a:buChar char="●"/>
              </a:pPr>
              <a:r>
                <a:rPr lang="en" sz="900" b="1">
                  <a:solidFill>
                    <a:srgbClr val="FFFFFF"/>
                  </a:solidFill>
                  <a:highlight>
                    <a:srgbClr val="999999"/>
                  </a:highlight>
                  <a:latin typeface="Consolas"/>
                  <a:ea typeface="Consolas"/>
                  <a:cs typeface="Consolas"/>
                  <a:sym typeface="Consolas"/>
                </a:rPr>
                <a:t>ENTRYPOINT</a:t>
              </a:r>
              <a:r>
                <a:rPr lang="en" sz="900" b="0" i="0" u="none" strike="noStrike" cap="none">
                  <a:solidFill>
                    <a:srgbClr val="FFFFFF"/>
                  </a:solidFill>
                  <a:latin typeface="Roboto"/>
                  <a:ea typeface="Roboto"/>
                  <a:cs typeface="Roboto"/>
                  <a:sym typeface="Roboto"/>
                </a:rPr>
                <a:t> – The command to be run when container is started. This is inherited from a base image.</a:t>
              </a:r>
              <a:endParaRPr sz="900" b="0" i="0" u="none" strike="noStrike" cap="none">
                <a:solidFill>
                  <a:srgbClr val="FFFFFF"/>
                </a:solidFill>
                <a:latin typeface="Roboto"/>
                <a:ea typeface="Roboto"/>
                <a:cs typeface="Roboto"/>
                <a:sym typeface="Roboto"/>
              </a:endParaRPr>
            </a:p>
            <a:p>
              <a:pPr marL="457200" marR="0" lvl="0" indent="-285750" algn="l" rtl="0">
                <a:lnSpc>
                  <a:spcPct val="115000"/>
                </a:lnSpc>
                <a:spcBef>
                  <a:spcPts val="0"/>
                </a:spcBef>
                <a:spcAft>
                  <a:spcPts val="0"/>
                </a:spcAft>
                <a:buClr>
                  <a:srgbClr val="FFFFFF"/>
                </a:buClr>
                <a:buSzPts val="900"/>
                <a:buFont typeface="Roboto"/>
                <a:buChar char="●"/>
              </a:pPr>
              <a:r>
                <a:rPr lang="en" sz="900" b="1">
                  <a:solidFill>
                    <a:srgbClr val="FFFFFF"/>
                  </a:solidFill>
                  <a:highlight>
                    <a:srgbClr val="999999"/>
                  </a:highlight>
                  <a:latin typeface="Consolas"/>
                  <a:ea typeface="Consolas"/>
                  <a:cs typeface="Consolas"/>
                  <a:sym typeface="Consolas"/>
                </a:rPr>
                <a:t>CMD</a:t>
              </a:r>
              <a:r>
                <a:rPr lang="en" sz="900" b="0" i="0" u="none" strike="noStrike" cap="none">
                  <a:solidFill>
                    <a:srgbClr val="FFFFFF"/>
                  </a:solidFill>
                  <a:latin typeface="Roboto"/>
                  <a:ea typeface="Roboto"/>
                  <a:cs typeface="Roboto"/>
                  <a:sym typeface="Roboto"/>
                </a:rPr>
                <a:t> – provides defaults to be run after the ENTRYPOINT. Also inherited from the base image.</a:t>
              </a:r>
              <a:endParaRPr sz="900" b="0" i="0" u="none" strike="noStrike" cap="none">
                <a:solidFill>
                  <a:srgbClr val="FFFFFF"/>
                </a:solidFill>
                <a:latin typeface="Roboto"/>
                <a:ea typeface="Roboto"/>
                <a:cs typeface="Roboto"/>
                <a:sym typeface="Roboto"/>
              </a:endParaRPr>
            </a:p>
          </p:txBody>
        </p:sp>
      </p:grpSp>
      <p:sp>
        <p:nvSpPr>
          <p:cNvPr id="959" name="Google Shape;959;p59"/>
          <p:cNvSpPr txBox="1">
            <a:spLocks noGrp="1"/>
          </p:cNvSpPr>
          <p:nvPr>
            <p:ph type="title"/>
          </p:nvPr>
        </p:nvSpPr>
        <p:spPr>
          <a:xfrm>
            <a:off x="613700" y="601750"/>
            <a:ext cx="8253300" cy="42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Dockerfile </a:t>
            </a:r>
            <a:endParaRPr b="0">
              <a:solidFill>
                <a:srgbClr val="000000"/>
              </a:solidFill>
              <a:latin typeface="Montserrat Black"/>
              <a:ea typeface="Montserrat Black"/>
              <a:cs typeface="Montserrat Black"/>
              <a:sym typeface="Montserrat Black"/>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60"/>
          <p:cNvSpPr txBox="1">
            <a:spLocks noGrp="1"/>
          </p:cNvSpPr>
          <p:nvPr>
            <p:ph type="title"/>
          </p:nvPr>
        </p:nvSpPr>
        <p:spPr>
          <a:xfrm>
            <a:off x="613700" y="623225"/>
            <a:ext cx="8253300" cy="40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Dockerfile | Walkthrough</a:t>
            </a:r>
            <a:endParaRPr b="0">
              <a:solidFill>
                <a:srgbClr val="000000"/>
              </a:solidFill>
              <a:latin typeface="Montserrat Black"/>
              <a:ea typeface="Montserrat Black"/>
              <a:cs typeface="Montserrat Black"/>
              <a:sym typeface="Montserrat Black"/>
            </a:endParaRPr>
          </a:p>
        </p:txBody>
      </p:sp>
      <p:pic>
        <p:nvPicPr>
          <p:cNvPr id="965" name="Google Shape;965;p60"/>
          <p:cNvPicPr preferRelativeResize="0"/>
          <p:nvPr/>
        </p:nvPicPr>
        <p:blipFill rotWithShape="1">
          <a:blip r:embed="rId3">
            <a:alphaModFix/>
          </a:blip>
          <a:srcRect/>
          <a:stretch/>
        </p:blipFill>
        <p:spPr>
          <a:xfrm>
            <a:off x="1575874" y="1285475"/>
            <a:ext cx="5992251" cy="3458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61"/>
          <p:cNvSpPr txBox="1">
            <a:spLocks noGrp="1"/>
          </p:cNvSpPr>
          <p:nvPr>
            <p:ph type="title"/>
          </p:nvPr>
        </p:nvSpPr>
        <p:spPr>
          <a:xfrm>
            <a:off x="613688" y="664150"/>
            <a:ext cx="8253300" cy="3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0">
                <a:solidFill>
                  <a:srgbClr val="000000"/>
                </a:solidFill>
                <a:latin typeface="Montserrat Black"/>
                <a:ea typeface="Montserrat Black"/>
                <a:cs typeface="Montserrat Black"/>
                <a:sym typeface="Montserrat Black"/>
              </a:rPr>
              <a:t>Dockerfile | Image building</a:t>
            </a:r>
            <a:endParaRPr b="0">
              <a:solidFill>
                <a:srgbClr val="000000"/>
              </a:solidFill>
              <a:latin typeface="Montserrat Black"/>
              <a:ea typeface="Montserrat Black"/>
              <a:cs typeface="Montserrat Black"/>
              <a:sym typeface="Montserrat Black"/>
            </a:endParaRPr>
          </a:p>
        </p:txBody>
      </p:sp>
      <p:grpSp>
        <p:nvGrpSpPr>
          <p:cNvPr id="971" name="Google Shape;971;p61"/>
          <p:cNvGrpSpPr/>
          <p:nvPr/>
        </p:nvGrpSpPr>
        <p:grpSpPr>
          <a:xfrm>
            <a:off x="725772" y="1511525"/>
            <a:ext cx="8029128" cy="2872533"/>
            <a:chOff x="3712773" y="466320"/>
            <a:chExt cx="1704300" cy="1647000"/>
          </a:xfrm>
        </p:grpSpPr>
        <p:sp>
          <p:nvSpPr>
            <p:cNvPr id="972" name="Google Shape;972;p61"/>
            <p:cNvSpPr/>
            <p:nvPr/>
          </p:nvSpPr>
          <p:spPr>
            <a:xfrm rot="5400000">
              <a:off x="3741423" y="437670"/>
              <a:ext cx="1647000" cy="17043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grpSp>
          <p:nvGrpSpPr>
            <p:cNvPr id="973" name="Google Shape;973;p61"/>
            <p:cNvGrpSpPr/>
            <p:nvPr/>
          </p:nvGrpSpPr>
          <p:grpSpPr>
            <a:xfrm>
              <a:off x="3740015" y="541229"/>
              <a:ext cx="1654500" cy="1491300"/>
              <a:chOff x="5652653" y="408854"/>
              <a:chExt cx="1654500" cy="1491300"/>
            </a:xfrm>
          </p:grpSpPr>
          <p:sp>
            <p:nvSpPr>
              <p:cNvPr id="974" name="Google Shape;974;p61"/>
              <p:cNvSpPr/>
              <p:nvPr/>
            </p:nvSpPr>
            <p:spPr>
              <a:xfrm rot="10800000" flipH="1">
                <a:off x="5652653" y="408854"/>
                <a:ext cx="1654500" cy="1491300"/>
              </a:xfrm>
              <a:prstGeom prst="snip1Rect">
                <a:avLst>
                  <a:gd name="adj" fmla="val 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975" name="Google Shape;975;p61"/>
              <p:cNvSpPr txBox="1"/>
              <p:nvPr/>
            </p:nvSpPr>
            <p:spPr>
              <a:xfrm>
                <a:off x="5672029" y="532735"/>
                <a:ext cx="1609500" cy="12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rgbClr val="FFFFFF"/>
                    </a:solidFill>
                    <a:latin typeface="Roboto"/>
                    <a:ea typeface="Roboto"/>
                    <a:cs typeface="Roboto"/>
                    <a:sym typeface="Roboto"/>
                  </a:rPr>
                  <a:t>Building an image is a simple CLI command:</a:t>
                </a:r>
                <a:endParaRPr sz="1000" b="0" i="0" u="none" strike="noStrike" cap="none">
                  <a:solidFill>
                    <a:srgbClr val="FFFFFF"/>
                  </a:solidFill>
                  <a:latin typeface="Roboto"/>
                  <a:ea typeface="Roboto"/>
                  <a:cs typeface="Roboto"/>
                  <a:sym typeface="Roboto"/>
                </a:endParaRPr>
              </a:p>
              <a:p>
                <a:pPr marL="0" marR="0" lvl="0" indent="0" algn="l" rtl="0">
                  <a:lnSpc>
                    <a:spcPct val="100000"/>
                  </a:lnSpc>
                  <a:spcBef>
                    <a:spcPts val="1000"/>
                  </a:spcBef>
                  <a:spcAft>
                    <a:spcPts val="0"/>
                  </a:spcAft>
                  <a:buClr>
                    <a:srgbClr val="000000"/>
                  </a:buClr>
                  <a:buSzPts val="1000"/>
                  <a:buFont typeface="Arial"/>
                  <a:buNone/>
                </a:pPr>
                <a:r>
                  <a:rPr lang="en" sz="900" b="1">
                    <a:solidFill>
                      <a:srgbClr val="FFFFFF"/>
                    </a:solidFill>
                    <a:highlight>
                      <a:srgbClr val="999999"/>
                    </a:highlight>
                    <a:latin typeface="Consolas"/>
                    <a:ea typeface="Consolas"/>
                    <a:cs typeface="Consolas"/>
                    <a:sym typeface="Consolas"/>
                  </a:rPr>
                  <a:t>docker build –t &lt;name&gt;:&lt;tag&gt; &lt;location of Dockerfile&gt;</a:t>
                </a:r>
                <a:endParaRPr sz="900" b="1">
                  <a:solidFill>
                    <a:srgbClr val="FFFFFF"/>
                  </a:solidFill>
                  <a:highlight>
                    <a:srgbClr val="999999"/>
                  </a:highlight>
                  <a:latin typeface="Consolas"/>
                  <a:ea typeface="Consolas"/>
                  <a:cs typeface="Consolas"/>
                  <a:sym typeface="Consolas"/>
                </a:endParaRPr>
              </a:p>
              <a:p>
                <a:pPr marL="0" marR="0" lvl="0" indent="0" algn="l" rtl="0">
                  <a:lnSpc>
                    <a:spcPct val="100000"/>
                  </a:lnSpc>
                  <a:spcBef>
                    <a:spcPts val="1000"/>
                  </a:spcBef>
                  <a:spcAft>
                    <a:spcPts val="0"/>
                  </a:spcAft>
                  <a:buClr>
                    <a:srgbClr val="000000"/>
                  </a:buClr>
                  <a:buSzPts val="1000"/>
                  <a:buFont typeface="Arial"/>
                  <a:buNone/>
                </a:pPr>
                <a:r>
                  <a:rPr lang="en" sz="900" b="1">
                    <a:solidFill>
                      <a:srgbClr val="FFFFFF"/>
                    </a:solidFill>
                    <a:highlight>
                      <a:srgbClr val="999999"/>
                    </a:highlight>
                    <a:latin typeface="Consolas"/>
                    <a:ea typeface="Consolas"/>
                    <a:cs typeface="Consolas"/>
                    <a:sym typeface="Consolas"/>
                  </a:rPr>
                  <a:t>docker build –t myimage:v1 .</a:t>
                </a:r>
                <a:endParaRPr sz="900" b="1">
                  <a:solidFill>
                    <a:srgbClr val="FFFFFF"/>
                  </a:solidFill>
                  <a:highlight>
                    <a:srgbClr val="999999"/>
                  </a:highlight>
                  <a:latin typeface="Consolas"/>
                  <a:ea typeface="Consolas"/>
                  <a:cs typeface="Consolas"/>
                  <a:sym typeface="Consolas"/>
                </a:endParaRPr>
              </a:p>
              <a:p>
                <a:pPr marL="0" marR="0" lvl="0" indent="0" algn="l" rtl="0">
                  <a:lnSpc>
                    <a:spcPct val="100000"/>
                  </a:lnSpc>
                  <a:spcBef>
                    <a:spcPts val="1000"/>
                  </a:spcBef>
                  <a:spcAft>
                    <a:spcPts val="0"/>
                  </a:spcAft>
                  <a:buClr>
                    <a:srgbClr val="000000"/>
                  </a:buClr>
                  <a:buSzPts val="1000"/>
                  <a:buFont typeface="Arial"/>
                  <a:buNone/>
                </a:pPr>
                <a:r>
                  <a:rPr lang="en" sz="1000" b="0" i="0" u="none" strike="noStrike" cap="none">
                    <a:solidFill>
                      <a:srgbClr val="FFFFFF"/>
                    </a:solidFill>
                    <a:latin typeface="Roboto"/>
                    <a:ea typeface="Roboto"/>
                    <a:cs typeface="Roboto"/>
                    <a:sym typeface="Roboto"/>
                  </a:rPr>
                  <a:t>This builds from the Dockerfile and tags it in one operation. The tag is optional but typically used. You would need to do a separate command to tag from the image ID if you omit it.</a:t>
                </a:r>
                <a:endParaRPr sz="1000" b="0" i="0" u="none" strike="noStrike" cap="none">
                  <a:solidFill>
                    <a:srgbClr val="FFFFFF"/>
                  </a:solidFill>
                  <a:latin typeface="Roboto"/>
                  <a:ea typeface="Roboto"/>
                  <a:cs typeface="Roboto"/>
                  <a:sym typeface="Roboto"/>
                </a:endParaRPr>
              </a:p>
              <a:p>
                <a:pPr marL="0" marR="0" lvl="0" indent="0" algn="l" rtl="0">
                  <a:lnSpc>
                    <a:spcPct val="100000"/>
                  </a:lnSpc>
                  <a:spcBef>
                    <a:spcPts val="1000"/>
                  </a:spcBef>
                  <a:spcAft>
                    <a:spcPts val="1000"/>
                  </a:spcAft>
                  <a:buClr>
                    <a:srgbClr val="000000"/>
                  </a:buClr>
                  <a:buSzPts val="1000"/>
                  <a:buFont typeface="Arial"/>
                  <a:buNone/>
                </a:pPr>
                <a:endParaRPr sz="1000" b="0" i="0" u="none" strike="noStrike" cap="none">
                  <a:solidFill>
                    <a:srgbClr val="FFFFFF"/>
                  </a:solidFill>
                  <a:latin typeface="Roboto"/>
                  <a:ea typeface="Roboto"/>
                  <a:cs typeface="Roboto"/>
                  <a:sym typeface="Roboto"/>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79"/>
        <p:cNvGrpSpPr/>
        <p:nvPr/>
      </p:nvGrpSpPr>
      <p:grpSpPr>
        <a:xfrm>
          <a:off x="0" y="0"/>
          <a:ext cx="0" cy="0"/>
          <a:chOff x="0" y="0"/>
          <a:chExt cx="0" cy="0"/>
        </a:xfrm>
      </p:grpSpPr>
      <p:sp>
        <p:nvSpPr>
          <p:cNvPr id="980" name="Google Shape;980;p62"/>
          <p:cNvSpPr txBox="1">
            <a:spLocks noGrp="1"/>
          </p:cNvSpPr>
          <p:nvPr>
            <p:ph type="title"/>
          </p:nvPr>
        </p:nvSpPr>
        <p:spPr>
          <a:xfrm>
            <a:off x="705000" y="1836750"/>
            <a:ext cx="8520600" cy="6600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r>
              <a:rPr lang="en">
                <a:solidFill>
                  <a:schemeClr val="lt1"/>
                </a:solidFill>
              </a:rPr>
              <a:t>Container Orchestration</a:t>
            </a:r>
            <a:endParaRPr>
              <a:solidFill>
                <a:schemeClr val="lt1"/>
              </a:solidFill>
            </a:endParaRPr>
          </a:p>
        </p:txBody>
      </p:sp>
      <p:pic>
        <p:nvPicPr>
          <p:cNvPr id="981" name="Google Shape;981;p62"/>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3"/>
        <p:cNvGrpSpPr/>
        <p:nvPr/>
      </p:nvGrpSpPr>
      <p:grpSpPr>
        <a:xfrm>
          <a:off x="0" y="0"/>
          <a:ext cx="0" cy="0"/>
          <a:chOff x="0" y="0"/>
          <a:chExt cx="0" cy="0"/>
        </a:xfrm>
      </p:grpSpPr>
      <p:sp>
        <p:nvSpPr>
          <p:cNvPr id="114" name="Google Shape;114;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a:t>
            </a:fld>
            <a:endParaRPr/>
          </a:p>
        </p:txBody>
      </p:sp>
      <p:sp>
        <p:nvSpPr>
          <p:cNvPr id="115" name="Google Shape;115;p17"/>
          <p:cNvSpPr/>
          <p:nvPr/>
        </p:nvSpPr>
        <p:spPr>
          <a:xfrm>
            <a:off x="518204" y="527734"/>
            <a:ext cx="40062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2000">
                <a:latin typeface="Montserrat Black"/>
                <a:ea typeface="Montserrat Black"/>
                <a:cs typeface="Montserrat Black"/>
                <a:sym typeface="Montserrat Black"/>
              </a:rPr>
              <a:t>The DevOps Story </a:t>
            </a:r>
            <a:endParaRPr sz="2000">
              <a:latin typeface="Montserrat Black"/>
              <a:ea typeface="Montserrat Black"/>
              <a:cs typeface="Montserrat Black"/>
              <a:sym typeface="Montserrat Black"/>
            </a:endParaRPr>
          </a:p>
        </p:txBody>
      </p:sp>
      <p:sp>
        <p:nvSpPr>
          <p:cNvPr id="116" name="Google Shape;116;p17"/>
          <p:cNvSpPr/>
          <p:nvPr/>
        </p:nvSpPr>
        <p:spPr>
          <a:xfrm>
            <a:off x="1969494" y="4683250"/>
            <a:ext cx="5205000" cy="307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solidFill>
                  <a:schemeClr val="accent3"/>
                </a:solidFill>
                <a:latin typeface="Montserrat"/>
                <a:ea typeface="Montserrat"/>
                <a:cs typeface="Montserrat"/>
                <a:sym typeface="Montserrat"/>
              </a:rPr>
              <a:t>Traditional Development and Operations</a:t>
            </a:r>
            <a:endParaRPr sz="1600" b="1" u="none" strike="noStrike" cap="none">
              <a:solidFill>
                <a:schemeClr val="accent3"/>
              </a:solidFill>
              <a:latin typeface="Montserrat"/>
              <a:ea typeface="Montserrat"/>
              <a:cs typeface="Montserrat"/>
              <a:sym typeface="Montserrat"/>
            </a:endParaRPr>
          </a:p>
        </p:txBody>
      </p:sp>
      <p:grpSp>
        <p:nvGrpSpPr>
          <p:cNvPr id="117" name="Google Shape;117;p17"/>
          <p:cNvGrpSpPr/>
          <p:nvPr/>
        </p:nvGrpSpPr>
        <p:grpSpPr>
          <a:xfrm>
            <a:off x="927843" y="1996416"/>
            <a:ext cx="1018079" cy="1707008"/>
            <a:chOff x="-1438275" y="3568700"/>
            <a:chExt cx="1323900" cy="2479674"/>
          </a:xfrm>
        </p:grpSpPr>
        <p:sp>
          <p:nvSpPr>
            <p:cNvPr id="118" name="Google Shape;118;p17"/>
            <p:cNvSpPr/>
            <p:nvPr/>
          </p:nvSpPr>
          <p:spPr>
            <a:xfrm>
              <a:off x="-1438275" y="3570287"/>
              <a:ext cx="1323900" cy="247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258888" y="3800475"/>
              <a:ext cx="395288" cy="82550"/>
            </a:xfrm>
            <a:custGeom>
              <a:avLst/>
              <a:gdLst/>
              <a:ahLst/>
              <a:cxnLst/>
              <a:rect l="l" t="t" r="r" b="b"/>
              <a:pathLst>
                <a:path w="172" h="36" extrusionOk="0">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957263" y="5913437"/>
              <a:ext cx="258763" cy="134937"/>
            </a:xfrm>
            <a:custGeom>
              <a:avLst/>
              <a:gdLst/>
              <a:ahLst/>
              <a:cxnLst/>
              <a:rect l="l" t="t" r="r" b="b"/>
              <a:pathLst>
                <a:path w="113" h="59" extrusionOk="0">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277938" y="4879974"/>
              <a:ext cx="433388" cy="1049338"/>
            </a:xfrm>
            <a:custGeom>
              <a:avLst/>
              <a:gdLst/>
              <a:ahLst/>
              <a:cxnLst/>
              <a:rect l="l" t="t" r="r" b="b"/>
              <a:pathLst>
                <a:path w="273" h="661" extrusionOk="0">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277938" y="5913437"/>
              <a:ext cx="258763" cy="134937"/>
            </a:xfrm>
            <a:custGeom>
              <a:avLst/>
              <a:gdLst/>
              <a:ahLst/>
              <a:cxnLst/>
              <a:rect l="l" t="t" r="r" b="b"/>
              <a:pathLst>
                <a:path w="112" h="59" extrusionOk="0">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100" y="4105275"/>
              <a:ext cx="749300" cy="774700"/>
            </a:xfrm>
            <a:custGeom>
              <a:avLst/>
              <a:gdLst/>
              <a:ahLst/>
              <a:cxnLst/>
              <a:rect l="l" t="t" r="r" b="b"/>
              <a:pathLst>
                <a:path w="326" h="338" extrusionOk="0">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823913" y="4395787"/>
              <a:ext cx="266700" cy="400050"/>
            </a:xfrm>
            <a:custGeom>
              <a:avLst/>
              <a:gdLst/>
              <a:ahLst/>
              <a:cxnLst/>
              <a:rect l="l" t="t" r="r" b="b"/>
              <a:pathLst>
                <a:path w="116" h="174" extrusionOk="0">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14463" y="4395787"/>
              <a:ext cx="114300" cy="693600"/>
            </a:xfrm>
            <a:prstGeom prst="rect">
              <a:avLst/>
            </a:pr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17638" y="4970462"/>
              <a:ext cx="117475" cy="236537"/>
            </a:xfrm>
            <a:custGeom>
              <a:avLst/>
              <a:gdLst/>
              <a:ahLst/>
              <a:cxnLst/>
              <a:rect l="l" t="t" r="r" b="b"/>
              <a:pathLst>
                <a:path w="51" h="103" extrusionOk="0">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674688" y="4678362"/>
              <a:ext cx="233363" cy="117475"/>
            </a:xfrm>
            <a:custGeom>
              <a:avLst/>
              <a:gdLst/>
              <a:ahLst/>
              <a:cxnLst/>
              <a:rect l="l" t="t" r="r" b="b"/>
              <a:pathLst>
                <a:path w="102" h="51" extrusionOk="0">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130300" y="3946525"/>
              <a:ext cx="138113" cy="227012"/>
            </a:xfrm>
            <a:custGeom>
              <a:avLst/>
              <a:gdLst/>
              <a:ahLst/>
              <a:cxnLst/>
              <a:rect l="l" t="t" r="r" b="b"/>
              <a:pathLst>
                <a:path w="87" h="143" extrusionOk="0">
                  <a:moveTo>
                    <a:pt x="44" y="143"/>
                  </a:moveTo>
                  <a:lnTo>
                    <a:pt x="87" y="100"/>
                  </a:lnTo>
                  <a:lnTo>
                    <a:pt x="87" y="0"/>
                  </a:lnTo>
                  <a:lnTo>
                    <a:pt x="0" y="0"/>
                  </a:lnTo>
                  <a:lnTo>
                    <a:pt x="0" y="100"/>
                  </a:lnTo>
                  <a:lnTo>
                    <a:pt x="44" y="143"/>
                  </a:lnTo>
                  <a:close/>
                </a:path>
              </a:pathLst>
            </a:cu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7"/>
            <p:cNvSpPr/>
            <p:nvPr/>
          </p:nvSpPr>
          <p:spPr>
            <a:xfrm>
              <a:off x="-1130300" y="3946525"/>
              <a:ext cx="138113" cy="119062"/>
            </a:xfrm>
            <a:custGeom>
              <a:avLst/>
              <a:gdLst/>
              <a:ahLst/>
              <a:cxnLst/>
              <a:rect l="l" t="t" r="r" b="b"/>
              <a:pathLst>
                <a:path w="60" h="52" extrusionOk="0">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7"/>
            <p:cNvSpPr/>
            <p:nvPr/>
          </p:nvSpPr>
          <p:spPr>
            <a:xfrm>
              <a:off x="-1223963" y="3568700"/>
              <a:ext cx="323850" cy="219075"/>
            </a:xfrm>
            <a:custGeom>
              <a:avLst/>
              <a:gdLst/>
              <a:ahLst/>
              <a:cxnLst/>
              <a:rect l="l" t="t" r="r" b="b"/>
              <a:pathLst>
                <a:path w="141" h="96" extrusionOk="0">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7"/>
            <p:cNvSpPr/>
            <p:nvPr/>
          </p:nvSpPr>
          <p:spPr>
            <a:xfrm>
              <a:off x="-1223963" y="3735387"/>
              <a:ext cx="323850" cy="303212"/>
            </a:xfrm>
            <a:custGeom>
              <a:avLst/>
              <a:gdLst/>
              <a:ahLst/>
              <a:cxnLst/>
              <a:rect l="l" t="t" r="r" b="b"/>
              <a:pathLst>
                <a:path w="141" h="132" extrusionOk="0">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7"/>
            <p:cNvSpPr/>
            <p:nvPr/>
          </p:nvSpPr>
          <p:spPr>
            <a:xfrm>
              <a:off x="-1414463" y="4395787"/>
              <a:ext cx="114300" cy="34800"/>
            </a:xfrm>
            <a:prstGeom prst="rect">
              <a:avLst/>
            </a:prstGeom>
            <a:solidFill>
              <a:srgbClr val="4937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7"/>
            <p:cNvSpPr/>
            <p:nvPr/>
          </p:nvSpPr>
          <p:spPr>
            <a:xfrm>
              <a:off x="-823913" y="4395787"/>
              <a:ext cx="117600" cy="34800"/>
            </a:xfrm>
            <a:prstGeom prst="rect">
              <a:avLst/>
            </a:prstGeom>
            <a:solidFill>
              <a:srgbClr val="4937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 name="Google Shape;134;p17"/>
          <p:cNvGrpSpPr/>
          <p:nvPr/>
        </p:nvGrpSpPr>
        <p:grpSpPr>
          <a:xfrm>
            <a:off x="5017225" y="2618470"/>
            <a:ext cx="977962" cy="462870"/>
            <a:chOff x="6002213" y="3425254"/>
            <a:chExt cx="1587600" cy="723234"/>
          </a:xfrm>
        </p:grpSpPr>
        <p:sp>
          <p:nvSpPr>
            <p:cNvPr id="135" name="Google Shape;135;p17"/>
            <p:cNvSpPr/>
            <p:nvPr/>
          </p:nvSpPr>
          <p:spPr>
            <a:xfrm>
              <a:off x="6002213" y="3425254"/>
              <a:ext cx="1587600" cy="216000"/>
            </a:xfrm>
            <a:prstGeom prst="rect">
              <a:avLst/>
            </a:prstGeom>
            <a:solidFill>
              <a:schemeClr val="accen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36" name="Google Shape;136;p17"/>
            <p:cNvSpPr/>
            <p:nvPr/>
          </p:nvSpPr>
          <p:spPr>
            <a:xfrm>
              <a:off x="6002213" y="3932488"/>
              <a:ext cx="1587600" cy="216000"/>
            </a:xfrm>
            <a:prstGeom prst="rect">
              <a:avLst/>
            </a:prstGeom>
            <a:solidFill>
              <a:schemeClr val="accen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grpSp>
      <p:pic>
        <p:nvPicPr>
          <p:cNvPr id="137" name="Google Shape;137;p17"/>
          <p:cNvPicPr preferRelativeResize="0"/>
          <p:nvPr/>
        </p:nvPicPr>
        <p:blipFill rotWithShape="1">
          <a:blip r:embed="rId3">
            <a:alphaModFix/>
          </a:blip>
          <a:srcRect/>
          <a:stretch/>
        </p:blipFill>
        <p:spPr>
          <a:xfrm>
            <a:off x="2318888" y="1414584"/>
            <a:ext cx="470267" cy="2870669"/>
          </a:xfrm>
          <a:prstGeom prst="rect">
            <a:avLst/>
          </a:prstGeom>
          <a:noFill/>
          <a:ln>
            <a:noFill/>
          </a:ln>
        </p:spPr>
      </p:pic>
      <p:grpSp>
        <p:nvGrpSpPr>
          <p:cNvPr id="138" name="Google Shape;138;p17"/>
          <p:cNvGrpSpPr/>
          <p:nvPr/>
        </p:nvGrpSpPr>
        <p:grpSpPr>
          <a:xfrm flipH="1">
            <a:off x="3244649" y="1992353"/>
            <a:ext cx="764214" cy="1734755"/>
            <a:chOff x="4688198" y="3398132"/>
            <a:chExt cx="1068831" cy="2710132"/>
          </a:xfrm>
        </p:grpSpPr>
        <p:grpSp>
          <p:nvGrpSpPr>
            <p:cNvPr id="139" name="Google Shape;139;p17"/>
            <p:cNvGrpSpPr/>
            <p:nvPr/>
          </p:nvGrpSpPr>
          <p:grpSpPr>
            <a:xfrm>
              <a:off x="4853124" y="3398132"/>
              <a:ext cx="475078" cy="754761"/>
              <a:chOff x="4966893" y="3238521"/>
              <a:chExt cx="393700" cy="625475"/>
            </a:xfrm>
          </p:grpSpPr>
          <p:sp>
            <p:nvSpPr>
              <p:cNvPr id="140" name="Google Shape;140;p17"/>
              <p:cNvSpPr/>
              <p:nvPr/>
            </p:nvSpPr>
            <p:spPr>
              <a:xfrm>
                <a:off x="5003405" y="3641746"/>
                <a:ext cx="322200" cy="193800"/>
              </a:xfrm>
              <a:prstGeom prst="rect">
                <a:avLst/>
              </a:prstGeom>
              <a:solidFill>
                <a:srgbClr val="6D49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7"/>
              <p:cNvSpPr/>
              <p:nvPr/>
            </p:nvSpPr>
            <p:spPr>
              <a:xfrm>
                <a:off x="4966893" y="3457596"/>
                <a:ext cx="393700" cy="82550"/>
              </a:xfrm>
              <a:custGeom>
                <a:avLst/>
                <a:gdLst/>
                <a:ahLst/>
                <a:cxnLst/>
                <a:rect l="l" t="t" r="r" b="b"/>
                <a:pathLst>
                  <a:path w="172" h="36" extrusionOk="0">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7"/>
              <p:cNvSpPr/>
              <p:nvPr/>
            </p:nvSpPr>
            <p:spPr>
              <a:xfrm>
                <a:off x="5095481" y="3638571"/>
                <a:ext cx="136525" cy="225425"/>
              </a:xfrm>
              <a:custGeom>
                <a:avLst/>
                <a:gdLst/>
                <a:ahLst/>
                <a:cxnLst/>
                <a:rect l="l" t="t" r="r" b="b"/>
                <a:pathLst>
                  <a:path w="86" h="142" extrusionOk="0">
                    <a:moveTo>
                      <a:pt x="43" y="142"/>
                    </a:moveTo>
                    <a:lnTo>
                      <a:pt x="0" y="100"/>
                    </a:lnTo>
                    <a:lnTo>
                      <a:pt x="0" y="0"/>
                    </a:lnTo>
                    <a:lnTo>
                      <a:pt x="86" y="0"/>
                    </a:lnTo>
                    <a:lnTo>
                      <a:pt x="86" y="100"/>
                    </a:lnTo>
                    <a:lnTo>
                      <a:pt x="43" y="142"/>
                    </a:lnTo>
                    <a:close/>
                  </a:path>
                </a:pathLst>
              </a:custGeom>
              <a:solidFill>
                <a:srgbClr val="E0BB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7"/>
              <p:cNvSpPr/>
              <p:nvPr/>
            </p:nvSpPr>
            <p:spPr>
              <a:xfrm>
                <a:off x="5095481" y="3603646"/>
                <a:ext cx="136525" cy="119063"/>
              </a:xfrm>
              <a:custGeom>
                <a:avLst/>
                <a:gdLst/>
                <a:ahLst/>
                <a:cxnLst/>
                <a:rect l="l" t="t" r="r" b="b"/>
                <a:pathLst>
                  <a:path w="60" h="52" extrusionOk="0">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7"/>
              <p:cNvSpPr/>
              <p:nvPr/>
            </p:nvSpPr>
            <p:spPr>
              <a:xfrm>
                <a:off x="5003405" y="3392509"/>
                <a:ext cx="322263" cy="301625"/>
              </a:xfrm>
              <a:custGeom>
                <a:avLst/>
                <a:gdLst/>
                <a:ahLst/>
                <a:cxnLst/>
                <a:rect l="l" t="t" r="r" b="b"/>
                <a:pathLst>
                  <a:path w="141" h="133" extrusionOk="0">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7"/>
              <p:cNvSpPr/>
              <p:nvPr/>
            </p:nvSpPr>
            <p:spPr>
              <a:xfrm>
                <a:off x="5001818" y="3238521"/>
                <a:ext cx="228600" cy="242888"/>
              </a:xfrm>
              <a:custGeom>
                <a:avLst/>
                <a:gdLst/>
                <a:ahLst/>
                <a:cxnLst/>
                <a:rect l="l" t="t" r="r" b="b"/>
                <a:pathLst>
                  <a:path w="100" h="106" extrusionOk="0">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7"/>
              <p:cNvSpPr/>
              <p:nvPr/>
            </p:nvSpPr>
            <p:spPr>
              <a:xfrm>
                <a:off x="5097068" y="3238521"/>
                <a:ext cx="228600" cy="242888"/>
              </a:xfrm>
              <a:custGeom>
                <a:avLst/>
                <a:gdLst/>
                <a:ahLst/>
                <a:cxnLst/>
                <a:rect l="l" t="t" r="r" b="b"/>
                <a:pathLst>
                  <a:path w="100" h="106" extrusionOk="0">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 name="Google Shape;147;p17"/>
            <p:cNvSpPr/>
            <p:nvPr/>
          </p:nvSpPr>
          <p:spPr>
            <a:xfrm>
              <a:off x="4857230" y="4851619"/>
              <a:ext cx="466120" cy="1128590"/>
            </a:xfrm>
            <a:custGeom>
              <a:avLst/>
              <a:gdLst/>
              <a:ahLst/>
              <a:cxnLst/>
              <a:rect l="l" t="t" r="r" b="b"/>
              <a:pathLst>
                <a:path w="273" h="661" extrusionOk="0">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1626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7"/>
            <p:cNvSpPr/>
            <p:nvPr/>
          </p:nvSpPr>
          <p:spPr>
            <a:xfrm>
              <a:off x="5345546" y="4330863"/>
              <a:ext cx="286843" cy="430264"/>
            </a:xfrm>
            <a:custGeom>
              <a:avLst/>
              <a:gdLst/>
              <a:ahLst/>
              <a:cxnLst/>
              <a:rect l="l" t="t" r="r" b="b"/>
              <a:pathLst>
                <a:path w="116" h="174" extrusionOk="0">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7"/>
            <p:cNvSpPr/>
            <p:nvPr/>
          </p:nvSpPr>
          <p:spPr>
            <a:xfrm>
              <a:off x="4710393" y="4330863"/>
              <a:ext cx="123000" cy="746100"/>
            </a:xfrm>
            <a:prstGeom prst="rect">
              <a:avLst/>
            </a:prstGeom>
            <a:solidFill>
              <a:srgbClr val="DFB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7"/>
            <p:cNvSpPr/>
            <p:nvPr/>
          </p:nvSpPr>
          <p:spPr>
            <a:xfrm>
              <a:off x="4706979" y="4948941"/>
              <a:ext cx="126347" cy="254402"/>
            </a:xfrm>
            <a:custGeom>
              <a:avLst/>
              <a:gdLst/>
              <a:ahLst/>
              <a:cxnLst/>
              <a:rect l="l" t="t" r="r" b="b"/>
              <a:pathLst>
                <a:path w="51" h="103" extrusionOk="0">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7"/>
            <p:cNvSpPr/>
            <p:nvPr/>
          </p:nvSpPr>
          <p:spPr>
            <a:xfrm>
              <a:off x="5506041" y="4634780"/>
              <a:ext cx="250988" cy="126347"/>
            </a:xfrm>
            <a:custGeom>
              <a:avLst/>
              <a:gdLst/>
              <a:ahLst/>
              <a:cxnLst/>
              <a:rect l="l" t="t" r="r" b="b"/>
              <a:pathLst>
                <a:path w="102" h="51" extrusionOk="0">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7"/>
            <p:cNvSpPr/>
            <p:nvPr/>
          </p:nvSpPr>
          <p:spPr>
            <a:xfrm>
              <a:off x="4710393" y="4330863"/>
              <a:ext cx="123000" cy="37500"/>
            </a:xfrm>
            <a:prstGeom prst="rect">
              <a:avLst/>
            </a:prstGeom>
            <a:solidFill>
              <a:srgbClr val="C3A4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7"/>
            <p:cNvSpPr/>
            <p:nvPr/>
          </p:nvSpPr>
          <p:spPr>
            <a:xfrm>
              <a:off x="5345546" y="4330863"/>
              <a:ext cx="126300" cy="37500"/>
            </a:xfrm>
            <a:prstGeom prst="rect">
              <a:avLst/>
            </a:prstGeom>
            <a:solidFill>
              <a:srgbClr val="C3A4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7"/>
            <p:cNvSpPr/>
            <p:nvPr/>
          </p:nvSpPr>
          <p:spPr>
            <a:xfrm>
              <a:off x="4688198" y="4018410"/>
              <a:ext cx="805892" cy="833210"/>
            </a:xfrm>
            <a:custGeom>
              <a:avLst/>
              <a:gdLst/>
              <a:ahLst/>
              <a:cxnLst/>
              <a:rect l="l" t="t" r="r" b="b"/>
              <a:pathLst>
                <a:path w="805892" h="833210" extrusionOk="0">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5" name="Google Shape;155;p17"/>
            <p:cNvSpPr/>
            <p:nvPr/>
          </p:nvSpPr>
          <p:spPr>
            <a:xfrm>
              <a:off x="5202124" y="5963136"/>
              <a:ext cx="278306" cy="145128"/>
            </a:xfrm>
            <a:custGeom>
              <a:avLst/>
              <a:gdLst/>
              <a:ahLst/>
              <a:cxnLst/>
              <a:rect l="l" t="t" r="r" b="b"/>
              <a:pathLst>
                <a:path w="113" h="59" extrusionOk="0">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7"/>
            <p:cNvSpPr/>
            <p:nvPr/>
          </p:nvSpPr>
          <p:spPr>
            <a:xfrm>
              <a:off x="4857230" y="5963136"/>
              <a:ext cx="278306" cy="145128"/>
            </a:xfrm>
            <a:custGeom>
              <a:avLst/>
              <a:gdLst/>
              <a:ahLst/>
              <a:cxnLst/>
              <a:rect l="l" t="t" r="r" b="b"/>
              <a:pathLst>
                <a:path w="112" h="59" extrusionOk="0">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p17"/>
          <p:cNvSpPr txBox="1"/>
          <p:nvPr/>
        </p:nvSpPr>
        <p:spPr>
          <a:xfrm>
            <a:off x="627787" y="1502741"/>
            <a:ext cx="1246500" cy="489600"/>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000000"/>
              </a:buClr>
              <a:buSzPts val="1600"/>
              <a:buFont typeface="Arial"/>
              <a:buNone/>
            </a:pPr>
            <a:r>
              <a:rPr lang="en" b="1" i="0" u="none" strike="noStrike" cap="none">
                <a:solidFill>
                  <a:srgbClr val="202020"/>
                </a:solidFill>
                <a:latin typeface="Montserrat"/>
                <a:ea typeface="Montserrat"/>
                <a:cs typeface="Montserrat"/>
                <a:sym typeface="Montserrat"/>
              </a:rPr>
              <a:t>DEV</a:t>
            </a:r>
            <a:endParaRPr b="1" i="0" u="none" strike="noStrike" cap="none">
              <a:solidFill>
                <a:srgbClr val="000000"/>
              </a:solidFill>
              <a:latin typeface="Montserrat"/>
              <a:ea typeface="Montserrat"/>
              <a:cs typeface="Montserrat"/>
              <a:sym typeface="Montserrat"/>
            </a:endParaRPr>
          </a:p>
        </p:txBody>
      </p:sp>
      <p:sp>
        <p:nvSpPr>
          <p:cNvPr id="158" name="Google Shape;158;p17"/>
          <p:cNvSpPr txBox="1"/>
          <p:nvPr/>
        </p:nvSpPr>
        <p:spPr>
          <a:xfrm>
            <a:off x="3288672" y="1502750"/>
            <a:ext cx="865800" cy="489600"/>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000000"/>
              </a:buClr>
              <a:buSzPts val="1600"/>
              <a:buFont typeface="Arial"/>
              <a:buNone/>
            </a:pPr>
            <a:r>
              <a:rPr lang="en" b="1" i="0" u="none" strike="noStrike" cap="none">
                <a:solidFill>
                  <a:schemeClr val="dk1"/>
                </a:solidFill>
                <a:latin typeface="Montserrat"/>
                <a:ea typeface="Montserrat"/>
                <a:cs typeface="Montserrat"/>
                <a:sym typeface="Montserrat"/>
              </a:rPr>
              <a:t>OPS</a:t>
            </a:r>
            <a:endParaRPr b="1" i="0" u="none" strike="noStrike" cap="none">
              <a:solidFill>
                <a:srgbClr val="000000"/>
              </a:solidFill>
              <a:latin typeface="Montserrat"/>
              <a:ea typeface="Montserrat"/>
              <a:cs typeface="Montserrat"/>
              <a:sym typeface="Montserrat"/>
            </a:endParaRPr>
          </a:p>
        </p:txBody>
      </p:sp>
      <p:grpSp>
        <p:nvGrpSpPr>
          <p:cNvPr id="159" name="Google Shape;159;p17"/>
          <p:cNvGrpSpPr/>
          <p:nvPr/>
        </p:nvGrpSpPr>
        <p:grpSpPr>
          <a:xfrm>
            <a:off x="1534829" y="2441360"/>
            <a:ext cx="468414" cy="432734"/>
            <a:chOff x="2131981" y="4023484"/>
            <a:chExt cx="655124" cy="676042"/>
          </a:xfrm>
        </p:grpSpPr>
        <p:sp>
          <p:nvSpPr>
            <p:cNvPr id="160" name="Google Shape;160;p17"/>
            <p:cNvSpPr/>
            <p:nvPr/>
          </p:nvSpPr>
          <p:spPr>
            <a:xfrm>
              <a:off x="2150521" y="4053569"/>
              <a:ext cx="615950" cy="596900"/>
            </a:xfrm>
            <a:custGeom>
              <a:avLst/>
              <a:gdLst/>
              <a:ahLst/>
              <a:cxnLst/>
              <a:rect l="l" t="t" r="r" b="b"/>
              <a:pathLst>
                <a:path w="615950" h="596900" extrusionOk="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61" name="Google Shape;161;p17"/>
            <p:cNvSpPr/>
            <p:nvPr/>
          </p:nvSpPr>
          <p:spPr>
            <a:xfrm>
              <a:off x="2131981" y="4023484"/>
              <a:ext cx="655124" cy="676042"/>
            </a:xfrm>
            <a:custGeom>
              <a:avLst/>
              <a:gdLst/>
              <a:ahLst/>
              <a:cxnLst/>
              <a:rect l="l" t="t" r="r" b="b"/>
              <a:pathLst>
                <a:path w="371" h="383" extrusionOk="0">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pic>
        <p:nvPicPr>
          <p:cNvPr id="162" name="Google Shape;162;p17" descr="Bomb GIFs | Tenor"/>
          <p:cNvPicPr preferRelativeResize="0"/>
          <p:nvPr/>
        </p:nvPicPr>
        <p:blipFill rotWithShape="1">
          <a:blip r:embed="rId4">
            <a:alphaModFix/>
          </a:blip>
          <a:srcRect/>
          <a:stretch/>
        </p:blipFill>
        <p:spPr>
          <a:xfrm>
            <a:off x="6394446" y="1631592"/>
            <a:ext cx="2095500" cy="2095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63"/>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Problems with Containers</a:t>
            </a:r>
            <a:endParaRPr b="0">
              <a:solidFill>
                <a:srgbClr val="000000"/>
              </a:solidFill>
              <a:latin typeface="Montserrat Black"/>
              <a:ea typeface="Montserrat Black"/>
              <a:cs typeface="Montserrat Black"/>
              <a:sym typeface="Montserrat Black"/>
            </a:endParaRPr>
          </a:p>
        </p:txBody>
      </p:sp>
      <p:sp>
        <p:nvSpPr>
          <p:cNvPr id="987" name="Google Shape;987;p63"/>
          <p:cNvSpPr txBox="1"/>
          <p:nvPr/>
        </p:nvSpPr>
        <p:spPr>
          <a:xfrm>
            <a:off x="807378" y="3041575"/>
            <a:ext cx="42066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200" b="1" i="0" u="none" strike="noStrike" cap="none">
                <a:solidFill>
                  <a:srgbClr val="1288B7"/>
                </a:solidFill>
                <a:latin typeface="Calibri"/>
                <a:ea typeface="Calibri"/>
                <a:cs typeface="Calibri"/>
                <a:sym typeface="Calibri"/>
              </a:rPr>
              <a:t>FASTER, RELIABLE, EFFICIENT, LIGHTWEIGHT, AND SCALABLE</a:t>
            </a:r>
            <a:endParaRPr sz="1200" b="1" i="0" u="none" strike="noStrike" cap="none">
              <a:solidFill>
                <a:srgbClr val="1288B7"/>
              </a:solidFill>
              <a:latin typeface="Calibri"/>
              <a:ea typeface="Calibri"/>
              <a:cs typeface="Calibri"/>
              <a:sym typeface="Calibri"/>
            </a:endParaRPr>
          </a:p>
        </p:txBody>
      </p:sp>
      <p:sp>
        <p:nvSpPr>
          <p:cNvPr id="988" name="Google Shape;988;p63"/>
          <p:cNvSpPr txBox="1"/>
          <p:nvPr/>
        </p:nvSpPr>
        <p:spPr>
          <a:xfrm>
            <a:off x="1065075" y="1649550"/>
            <a:ext cx="3727800" cy="2777400"/>
          </a:xfrm>
          <a:prstGeom prst="rect">
            <a:avLst/>
          </a:prstGeom>
          <a:noFill/>
          <a:ln>
            <a:noFill/>
          </a:ln>
        </p:spPr>
        <p:txBody>
          <a:bodyPr spcFirstLastPara="1" wrap="square" lIns="91425" tIns="45700" rIns="91425" bIns="45700" anchor="t" anchorCtr="0">
            <a:normAutofit/>
          </a:bodyPr>
          <a:lstStyle/>
          <a:p>
            <a:pPr marL="0" lvl="0" indent="0" algn="l" rtl="0">
              <a:lnSpc>
                <a:spcPct val="200000"/>
              </a:lnSpc>
              <a:spcBef>
                <a:spcPts val="0"/>
              </a:spcBef>
              <a:spcAft>
                <a:spcPts val="0"/>
              </a:spcAft>
              <a:buNone/>
            </a:pPr>
            <a:r>
              <a:rPr lang="en" sz="1200" i="1">
                <a:latin typeface="Montserrat"/>
                <a:ea typeface="Montserrat"/>
                <a:cs typeface="Montserrat"/>
                <a:sym typeface="Montserrat"/>
              </a:rPr>
              <a:t>Containers Isolate the application from the host - for b</a:t>
            </a:r>
            <a:r>
              <a:rPr lang="en" sz="1200" i="1">
                <a:solidFill>
                  <a:srgbClr val="000000"/>
                </a:solidFill>
                <a:latin typeface="Montserrat"/>
                <a:ea typeface="Montserrat"/>
                <a:cs typeface="Montserrat"/>
                <a:sym typeface="Montserrat"/>
              </a:rPr>
              <a:t>oth Linux and Docker containers</a:t>
            </a:r>
            <a:r>
              <a:rPr lang="en" sz="1200" i="1">
                <a:latin typeface="Montserrat"/>
                <a:ea typeface="Montserrat"/>
                <a:cs typeface="Montserrat"/>
                <a:sym typeface="Montserrat"/>
              </a:rPr>
              <a:t>.</a:t>
            </a:r>
            <a:endParaRPr sz="1200" i="1">
              <a:solidFill>
                <a:srgbClr val="000000"/>
              </a:solidFill>
              <a:latin typeface="Montserrat"/>
              <a:ea typeface="Montserrat"/>
              <a:cs typeface="Montserrat"/>
              <a:sym typeface="Montserrat"/>
            </a:endParaRPr>
          </a:p>
        </p:txBody>
      </p:sp>
      <p:sp>
        <p:nvSpPr>
          <p:cNvPr id="989" name="Google Shape;989;p63"/>
          <p:cNvSpPr/>
          <p:nvPr/>
        </p:nvSpPr>
        <p:spPr>
          <a:xfrm>
            <a:off x="5822275" y="791297"/>
            <a:ext cx="2615760" cy="1207872"/>
          </a:xfrm>
          <a:prstGeom prst="cloud">
            <a:avLst/>
          </a:prstGeom>
          <a:solidFill>
            <a:schemeClr val="accent3"/>
          </a:solidFill>
          <a:ln w="9525" cap="flat" cmpd="sng">
            <a:solidFill>
              <a:srgbClr val="FFFFF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i="0" u="none" strike="noStrike" cap="none">
                <a:solidFill>
                  <a:srgbClr val="FFFFFF"/>
                </a:solidFill>
                <a:latin typeface="Montserrat"/>
                <a:ea typeface="Montserrat"/>
                <a:cs typeface="Montserrat"/>
                <a:sym typeface="Montserrat"/>
              </a:rPr>
              <a:t>Not easily Scalable</a:t>
            </a:r>
            <a:endParaRPr sz="1200" b="1" i="0" u="none" strike="noStrike" cap="none">
              <a:solidFill>
                <a:srgbClr val="FFFFFF"/>
              </a:solidFill>
              <a:latin typeface="Montserrat"/>
              <a:ea typeface="Montserrat"/>
              <a:cs typeface="Montserrat"/>
              <a:sym typeface="Montserrat"/>
            </a:endParaRPr>
          </a:p>
        </p:txBody>
      </p:sp>
      <p:pic>
        <p:nvPicPr>
          <p:cNvPr id="990" name="Google Shape;990;p63"/>
          <p:cNvPicPr preferRelativeResize="0"/>
          <p:nvPr/>
        </p:nvPicPr>
        <p:blipFill>
          <a:blip r:embed="rId3">
            <a:alphaModFix/>
          </a:blip>
          <a:stretch>
            <a:fillRect/>
          </a:stretch>
        </p:blipFill>
        <p:spPr>
          <a:xfrm>
            <a:off x="1141388" y="3318475"/>
            <a:ext cx="1592925" cy="1592925"/>
          </a:xfrm>
          <a:prstGeom prst="rect">
            <a:avLst/>
          </a:prstGeom>
          <a:noFill/>
          <a:ln>
            <a:noFill/>
          </a:ln>
        </p:spPr>
      </p:pic>
      <p:pic>
        <p:nvPicPr>
          <p:cNvPr id="991" name="Google Shape;991;p63"/>
          <p:cNvPicPr preferRelativeResize="0"/>
          <p:nvPr/>
        </p:nvPicPr>
        <p:blipFill>
          <a:blip r:embed="rId3">
            <a:alphaModFix/>
          </a:blip>
          <a:stretch>
            <a:fillRect/>
          </a:stretch>
        </p:blipFill>
        <p:spPr>
          <a:xfrm>
            <a:off x="3087038" y="3318475"/>
            <a:ext cx="1592925" cy="1592925"/>
          </a:xfrm>
          <a:prstGeom prst="rect">
            <a:avLst/>
          </a:prstGeom>
          <a:noFill/>
          <a:ln>
            <a:noFill/>
          </a:ln>
        </p:spPr>
      </p:pic>
      <p:pic>
        <p:nvPicPr>
          <p:cNvPr id="992" name="Google Shape;992;p63"/>
          <p:cNvPicPr preferRelativeResize="0"/>
          <p:nvPr/>
        </p:nvPicPr>
        <p:blipFill>
          <a:blip r:embed="rId3">
            <a:alphaModFix/>
          </a:blip>
          <a:stretch>
            <a:fillRect/>
          </a:stretch>
        </p:blipFill>
        <p:spPr>
          <a:xfrm>
            <a:off x="6811705" y="2128050"/>
            <a:ext cx="636875" cy="636875"/>
          </a:xfrm>
          <a:prstGeom prst="rect">
            <a:avLst/>
          </a:prstGeom>
          <a:noFill/>
          <a:ln>
            <a:noFill/>
          </a:ln>
        </p:spPr>
      </p:pic>
      <p:pic>
        <p:nvPicPr>
          <p:cNvPr id="993" name="Google Shape;993;p63"/>
          <p:cNvPicPr preferRelativeResize="0"/>
          <p:nvPr/>
        </p:nvPicPr>
        <p:blipFill>
          <a:blip r:embed="rId3">
            <a:alphaModFix/>
          </a:blip>
          <a:stretch>
            <a:fillRect/>
          </a:stretch>
        </p:blipFill>
        <p:spPr>
          <a:xfrm>
            <a:off x="6319405" y="2737500"/>
            <a:ext cx="636875" cy="636875"/>
          </a:xfrm>
          <a:prstGeom prst="rect">
            <a:avLst/>
          </a:prstGeom>
          <a:noFill/>
          <a:ln>
            <a:noFill/>
          </a:ln>
        </p:spPr>
      </p:pic>
      <p:pic>
        <p:nvPicPr>
          <p:cNvPr id="994" name="Google Shape;994;p63"/>
          <p:cNvPicPr preferRelativeResize="0"/>
          <p:nvPr/>
        </p:nvPicPr>
        <p:blipFill>
          <a:blip r:embed="rId3">
            <a:alphaModFix/>
          </a:blip>
          <a:stretch>
            <a:fillRect/>
          </a:stretch>
        </p:blipFill>
        <p:spPr>
          <a:xfrm>
            <a:off x="7304030" y="2737500"/>
            <a:ext cx="636875" cy="636875"/>
          </a:xfrm>
          <a:prstGeom prst="rect">
            <a:avLst/>
          </a:prstGeom>
          <a:noFill/>
          <a:ln>
            <a:noFill/>
          </a:ln>
        </p:spPr>
      </p:pic>
      <p:pic>
        <p:nvPicPr>
          <p:cNvPr id="995" name="Google Shape;995;p63"/>
          <p:cNvPicPr preferRelativeResize="0"/>
          <p:nvPr/>
        </p:nvPicPr>
        <p:blipFill>
          <a:blip r:embed="rId3">
            <a:alphaModFix/>
          </a:blip>
          <a:stretch>
            <a:fillRect/>
          </a:stretch>
        </p:blipFill>
        <p:spPr>
          <a:xfrm>
            <a:off x="5827092" y="3374375"/>
            <a:ext cx="636875" cy="636875"/>
          </a:xfrm>
          <a:prstGeom prst="rect">
            <a:avLst/>
          </a:prstGeom>
          <a:noFill/>
          <a:ln>
            <a:noFill/>
          </a:ln>
        </p:spPr>
      </p:pic>
      <p:pic>
        <p:nvPicPr>
          <p:cNvPr id="996" name="Google Shape;996;p63"/>
          <p:cNvPicPr preferRelativeResize="0"/>
          <p:nvPr/>
        </p:nvPicPr>
        <p:blipFill>
          <a:blip r:embed="rId3">
            <a:alphaModFix/>
          </a:blip>
          <a:stretch>
            <a:fillRect/>
          </a:stretch>
        </p:blipFill>
        <p:spPr>
          <a:xfrm>
            <a:off x="6811717" y="3374375"/>
            <a:ext cx="636875" cy="636875"/>
          </a:xfrm>
          <a:prstGeom prst="rect">
            <a:avLst/>
          </a:prstGeom>
          <a:noFill/>
          <a:ln>
            <a:noFill/>
          </a:ln>
        </p:spPr>
      </p:pic>
      <p:pic>
        <p:nvPicPr>
          <p:cNvPr id="997" name="Google Shape;997;p63"/>
          <p:cNvPicPr preferRelativeResize="0"/>
          <p:nvPr/>
        </p:nvPicPr>
        <p:blipFill>
          <a:blip r:embed="rId3">
            <a:alphaModFix/>
          </a:blip>
          <a:stretch>
            <a:fillRect/>
          </a:stretch>
        </p:blipFill>
        <p:spPr>
          <a:xfrm>
            <a:off x="7796342" y="3428250"/>
            <a:ext cx="636875" cy="636875"/>
          </a:xfrm>
          <a:prstGeom prst="rect">
            <a:avLst/>
          </a:prstGeom>
          <a:noFill/>
          <a:ln>
            <a:noFill/>
          </a:ln>
        </p:spPr>
      </p:pic>
      <p:pic>
        <p:nvPicPr>
          <p:cNvPr id="998" name="Google Shape;998;p63"/>
          <p:cNvPicPr preferRelativeResize="0"/>
          <p:nvPr/>
        </p:nvPicPr>
        <p:blipFill>
          <a:blip r:embed="rId3">
            <a:alphaModFix/>
          </a:blip>
          <a:stretch>
            <a:fillRect/>
          </a:stretch>
        </p:blipFill>
        <p:spPr>
          <a:xfrm>
            <a:off x="5334780" y="4011250"/>
            <a:ext cx="636875" cy="636875"/>
          </a:xfrm>
          <a:prstGeom prst="rect">
            <a:avLst/>
          </a:prstGeom>
          <a:noFill/>
          <a:ln>
            <a:noFill/>
          </a:ln>
        </p:spPr>
      </p:pic>
      <p:pic>
        <p:nvPicPr>
          <p:cNvPr id="999" name="Google Shape;999;p63"/>
          <p:cNvPicPr preferRelativeResize="0"/>
          <p:nvPr/>
        </p:nvPicPr>
        <p:blipFill>
          <a:blip r:embed="rId3">
            <a:alphaModFix/>
          </a:blip>
          <a:stretch>
            <a:fillRect/>
          </a:stretch>
        </p:blipFill>
        <p:spPr>
          <a:xfrm>
            <a:off x="6319405" y="4011250"/>
            <a:ext cx="636875" cy="636875"/>
          </a:xfrm>
          <a:prstGeom prst="rect">
            <a:avLst/>
          </a:prstGeom>
          <a:noFill/>
          <a:ln>
            <a:noFill/>
          </a:ln>
        </p:spPr>
      </p:pic>
      <p:pic>
        <p:nvPicPr>
          <p:cNvPr id="1000" name="Google Shape;1000;p63"/>
          <p:cNvPicPr preferRelativeResize="0"/>
          <p:nvPr/>
        </p:nvPicPr>
        <p:blipFill>
          <a:blip r:embed="rId3">
            <a:alphaModFix/>
          </a:blip>
          <a:stretch>
            <a:fillRect/>
          </a:stretch>
        </p:blipFill>
        <p:spPr>
          <a:xfrm>
            <a:off x="7304030" y="4065125"/>
            <a:ext cx="636875" cy="636875"/>
          </a:xfrm>
          <a:prstGeom prst="rect">
            <a:avLst/>
          </a:prstGeom>
          <a:noFill/>
          <a:ln>
            <a:noFill/>
          </a:ln>
        </p:spPr>
      </p:pic>
      <p:pic>
        <p:nvPicPr>
          <p:cNvPr id="1001" name="Google Shape;1001;p63"/>
          <p:cNvPicPr preferRelativeResize="0"/>
          <p:nvPr/>
        </p:nvPicPr>
        <p:blipFill>
          <a:blip r:embed="rId3">
            <a:alphaModFix/>
          </a:blip>
          <a:stretch>
            <a:fillRect/>
          </a:stretch>
        </p:blipFill>
        <p:spPr>
          <a:xfrm>
            <a:off x="8288655" y="4065125"/>
            <a:ext cx="636875" cy="636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64"/>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Problems with Containers</a:t>
            </a:r>
            <a:endParaRPr b="0">
              <a:solidFill>
                <a:srgbClr val="000000"/>
              </a:solidFill>
              <a:latin typeface="Montserrat Black"/>
              <a:ea typeface="Montserrat Black"/>
              <a:cs typeface="Montserrat Black"/>
              <a:sym typeface="Montserrat Black"/>
            </a:endParaRPr>
          </a:p>
        </p:txBody>
      </p:sp>
      <p:sp>
        <p:nvSpPr>
          <p:cNvPr id="1007" name="Google Shape;1007;p64"/>
          <p:cNvSpPr/>
          <p:nvPr/>
        </p:nvSpPr>
        <p:spPr>
          <a:xfrm>
            <a:off x="1097875" y="1172297"/>
            <a:ext cx="2615760" cy="1207872"/>
          </a:xfrm>
          <a:prstGeom prst="cloud">
            <a:avLst/>
          </a:prstGeom>
          <a:solidFill>
            <a:schemeClr val="accent3"/>
          </a:solidFill>
          <a:ln w="9525" cap="flat" cmpd="sng">
            <a:solidFill>
              <a:srgbClr val="FFFFF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i="0" u="none" strike="noStrike" cap="none">
                <a:solidFill>
                  <a:srgbClr val="FFFFFF"/>
                </a:solidFill>
                <a:latin typeface="Montserrat"/>
                <a:ea typeface="Montserrat"/>
                <a:cs typeface="Montserrat"/>
                <a:sym typeface="Montserrat"/>
              </a:rPr>
              <a:t>Not easily Scalable</a:t>
            </a:r>
            <a:endParaRPr sz="1200" b="1" i="0" u="none" strike="noStrike" cap="none">
              <a:solidFill>
                <a:srgbClr val="FFFFFF"/>
              </a:solidFill>
              <a:latin typeface="Montserrat"/>
              <a:ea typeface="Montserrat"/>
              <a:cs typeface="Montserrat"/>
              <a:sym typeface="Montserrat"/>
            </a:endParaRPr>
          </a:p>
        </p:txBody>
      </p:sp>
      <p:pic>
        <p:nvPicPr>
          <p:cNvPr id="1008" name="Google Shape;1008;p64"/>
          <p:cNvPicPr preferRelativeResize="0"/>
          <p:nvPr/>
        </p:nvPicPr>
        <p:blipFill>
          <a:blip r:embed="rId3">
            <a:alphaModFix/>
          </a:blip>
          <a:stretch>
            <a:fillRect/>
          </a:stretch>
        </p:blipFill>
        <p:spPr>
          <a:xfrm>
            <a:off x="2087305" y="2509050"/>
            <a:ext cx="636875" cy="636875"/>
          </a:xfrm>
          <a:prstGeom prst="rect">
            <a:avLst/>
          </a:prstGeom>
          <a:noFill/>
          <a:ln>
            <a:noFill/>
          </a:ln>
        </p:spPr>
      </p:pic>
      <p:pic>
        <p:nvPicPr>
          <p:cNvPr id="1009" name="Google Shape;1009;p64"/>
          <p:cNvPicPr preferRelativeResize="0"/>
          <p:nvPr/>
        </p:nvPicPr>
        <p:blipFill>
          <a:blip r:embed="rId3">
            <a:alphaModFix/>
          </a:blip>
          <a:stretch>
            <a:fillRect/>
          </a:stretch>
        </p:blipFill>
        <p:spPr>
          <a:xfrm>
            <a:off x="1595005" y="3118500"/>
            <a:ext cx="636875" cy="636875"/>
          </a:xfrm>
          <a:prstGeom prst="rect">
            <a:avLst/>
          </a:prstGeom>
          <a:noFill/>
          <a:ln>
            <a:noFill/>
          </a:ln>
        </p:spPr>
      </p:pic>
      <p:pic>
        <p:nvPicPr>
          <p:cNvPr id="1010" name="Google Shape;1010;p64"/>
          <p:cNvPicPr preferRelativeResize="0"/>
          <p:nvPr/>
        </p:nvPicPr>
        <p:blipFill>
          <a:blip r:embed="rId3">
            <a:alphaModFix/>
          </a:blip>
          <a:stretch>
            <a:fillRect/>
          </a:stretch>
        </p:blipFill>
        <p:spPr>
          <a:xfrm>
            <a:off x="2579630" y="3118500"/>
            <a:ext cx="636875" cy="636875"/>
          </a:xfrm>
          <a:prstGeom prst="rect">
            <a:avLst/>
          </a:prstGeom>
          <a:noFill/>
          <a:ln>
            <a:noFill/>
          </a:ln>
        </p:spPr>
      </p:pic>
      <p:pic>
        <p:nvPicPr>
          <p:cNvPr id="1011" name="Google Shape;1011;p64"/>
          <p:cNvPicPr preferRelativeResize="0"/>
          <p:nvPr/>
        </p:nvPicPr>
        <p:blipFill>
          <a:blip r:embed="rId3">
            <a:alphaModFix/>
          </a:blip>
          <a:stretch>
            <a:fillRect/>
          </a:stretch>
        </p:blipFill>
        <p:spPr>
          <a:xfrm>
            <a:off x="1102692" y="3755375"/>
            <a:ext cx="636875" cy="636875"/>
          </a:xfrm>
          <a:prstGeom prst="rect">
            <a:avLst/>
          </a:prstGeom>
          <a:noFill/>
          <a:ln>
            <a:noFill/>
          </a:ln>
        </p:spPr>
      </p:pic>
      <p:pic>
        <p:nvPicPr>
          <p:cNvPr id="1012" name="Google Shape;1012;p64"/>
          <p:cNvPicPr preferRelativeResize="0"/>
          <p:nvPr/>
        </p:nvPicPr>
        <p:blipFill>
          <a:blip r:embed="rId3">
            <a:alphaModFix/>
          </a:blip>
          <a:stretch>
            <a:fillRect/>
          </a:stretch>
        </p:blipFill>
        <p:spPr>
          <a:xfrm>
            <a:off x="2087317" y="3755375"/>
            <a:ext cx="636875" cy="636875"/>
          </a:xfrm>
          <a:prstGeom prst="rect">
            <a:avLst/>
          </a:prstGeom>
          <a:noFill/>
          <a:ln>
            <a:noFill/>
          </a:ln>
        </p:spPr>
      </p:pic>
      <p:pic>
        <p:nvPicPr>
          <p:cNvPr id="1013" name="Google Shape;1013;p64"/>
          <p:cNvPicPr preferRelativeResize="0"/>
          <p:nvPr/>
        </p:nvPicPr>
        <p:blipFill>
          <a:blip r:embed="rId3">
            <a:alphaModFix/>
          </a:blip>
          <a:stretch>
            <a:fillRect/>
          </a:stretch>
        </p:blipFill>
        <p:spPr>
          <a:xfrm>
            <a:off x="3071942" y="3809250"/>
            <a:ext cx="636875" cy="636875"/>
          </a:xfrm>
          <a:prstGeom prst="rect">
            <a:avLst/>
          </a:prstGeom>
          <a:noFill/>
          <a:ln>
            <a:noFill/>
          </a:ln>
        </p:spPr>
      </p:pic>
      <p:pic>
        <p:nvPicPr>
          <p:cNvPr id="1014" name="Google Shape;1014;p64"/>
          <p:cNvPicPr preferRelativeResize="0"/>
          <p:nvPr/>
        </p:nvPicPr>
        <p:blipFill>
          <a:blip r:embed="rId3">
            <a:alphaModFix/>
          </a:blip>
          <a:stretch>
            <a:fillRect/>
          </a:stretch>
        </p:blipFill>
        <p:spPr>
          <a:xfrm>
            <a:off x="610380" y="4392250"/>
            <a:ext cx="636875" cy="636875"/>
          </a:xfrm>
          <a:prstGeom prst="rect">
            <a:avLst/>
          </a:prstGeom>
          <a:noFill/>
          <a:ln>
            <a:noFill/>
          </a:ln>
        </p:spPr>
      </p:pic>
      <p:pic>
        <p:nvPicPr>
          <p:cNvPr id="1015" name="Google Shape;1015;p64"/>
          <p:cNvPicPr preferRelativeResize="0"/>
          <p:nvPr/>
        </p:nvPicPr>
        <p:blipFill>
          <a:blip r:embed="rId3">
            <a:alphaModFix/>
          </a:blip>
          <a:stretch>
            <a:fillRect/>
          </a:stretch>
        </p:blipFill>
        <p:spPr>
          <a:xfrm>
            <a:off x="1595005" y="4392250"/>
            <a:ext cx="636875" cy="636875"/>
          </a:xfrm>
          <a:prstGeom prst="rect">
            <a:avLst/>
          </a:prstGeom>
          <a:noFill/>
          <a:ln>
            <a:noFill/>
          </a:ln>
        </p:spPr>
      </p:pic>
      <p:pic>
        <p:nvPicPr>
          <p:cNvPr id="1016" name="Google Shape;1016;p64"/>
          <p:cNvPicPr preferRelativeResize="0"/>
          <p:nvPr/>
        </p:nvPicPr>
        <p:blipFill>
          <a:blip r:embed="rId3">
            <a:alphaModFix/>
          </a:blip>
          <a:stretch>
            <a:fillRect/>
          </a:stretch>
        </p:blipFill>
        <p:spPr>
          <a:xfrm>
            <a:off x="2579630" y="4446125"/>
            <a:ext cx="636875" cy="636875"/>
          </a:xfrm>
          <a:prstGeom prst="rect">
            <a:avLst/>
          </a:prstGeom>
          <a:noFill/>
          <a:ln>
            <a:noFill/>
          </a:ln>
        </p:spPr>
      </p:pic>
      <p:pic>
        <p:nvPicPr>
          <p:cNvPr id="1017" name="Google Shape;1017;p64"/>
          <p:cNvPicPr preferRelativeResize="0"/>
          <p:nvPr/>
        </p:nvPicPr>
        <p:blipFill>
          <a:blip r:embed="rId3">
            <a:alphaModFix/>
          </a:blip>
          <a:stretch>
            <a:fillRect/>
          </a:stretch>
        </p:blipFill>
        <p:spPr>
          <a:xfrm>
            <a:off x="3564255" y="4446125"/>
            <a:ext cx="636875" cy="636875"/>
          </a:xfrm>
          <a:prstGeom prst="rect">
            <a:avLst/>
          </a:prstGeom>
          <a:noFill/>
          <a:ln>
            <a:noFill/>
          </a:ln>
        </p:spPr>
      </p:pic>
      <p:sp>
        <p:nvSpPr>
          <p:cNvPr id="1018" name="Google Shape;1018;p64"/>
          <p:cNvSpPr/>
          <p:nvPr/>
        </p:nvSpPr>
        <p:spPr>
          <a:xfrm>
            <a:off x="584480" y="717155"/>
            <a:ext cx="4792800" cy="4792800"/>
          </a:xfrm>
          <a:prstGeom prst="blockArc">
            <a:avLst>
              <a:gd name="adj1" fmla="val 18900000"/>
              <a:gd name="adj2" fmla="val 2700000"/>
              <a:gd name="adj3" fmla="val 338"/>
            </a:avLst>
          </a:prstGeom>
          <a:noFill/>
          <a:ln w="12700" cap="flat" cmpd="sng">
            <a:solidFill>
              <a:schemeClr val="accent4"/>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19" name="Google Shape;1019;p64"/>
          <p:cNvSpPr/>
          <p:nvPr/>
        </p:nvSpPr>
        <p:spPr>
          <a:xfrm>
            <a:off x="4945176" y="1555946"/>
            <a:ext cx="4092900" cy="445200"/>
          </a:xfrm>
          <a:prstGeom prst="rect">
            <a:avLst/>
          </a:prstGeom>
          <a:solidFill>
            <a:schemeClr val="accent3"/>
          </a:solidFill>
          <a:ln w="9525" cap="flat" cmpd="sng">
            <a:solidFill>
              <a:srgbClr val="FFFFF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sz="1000" b="1">
              <a:latin typeface="Montserrat"/>
              <a:ea typeface="Montserrat"/>
              <a:cs typeface="Montserrat"/>
              <a:sym typeface="Montserrat"/>
            </a:endParaRPr>
          </a:p>
        </p:txBody>
      </p:sp>
      <p:sp>
        <p:nvSpPr>
          <p:cNvPr id="1020" name="Google Shape;1020;p64"/>
          <p:cNvSpPr txBox="1"/>
          <p:nvPr/>
        </p:nvSpPr>
        <p:spPr>
          <a:xfrm>
            <a:off x="4945176" y="1555946"/>
            <a:ext cx="4092900" cy="445200"/>
          </a:xfrm>
          <a:prstGeom prst="rect">
            <a:avLst/>
          </a:prstGeom>
          <a:solidFill>
            <a:schemeClr val="accent3"/>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353325" tIns="34275" rIns="34275" bIns="34275" anchor="ctr" anchorCtr="0">
            <a:noAutofit/>
          </a:bodyPr>
          <a:lstStyle/>
          <a:p>
            <a:pPr marL="0" marR="0" lvl="0" indent="0" algn="l" rtl="0">
              <a:lnSpc>
                <a:spcPct val="90000"/>
              </a:lnSpc>
              <a:spcBef>
                <a:spcPts val="0"/>
              </a:spcBef>
              <a:spcAft>
                <a:spcPts val="0"/>
              </a:spcAft>
              <a:buNone/>
            </a:pPr>
            <a:r>
              <a:rPr lang="en" sz="1000" b="1" i="0" u="none" strike="noStrike" cap="none">
                <a:solidFill>
                  <a:schemeClr val="lt1"/>
                </a:solidFill>
                <a:latin typeface="Montserrat"/>
                <a:ea typeface="Montserrat"/>
                <a:cs typeface="Montserrat"/>
                <a:sym typeface="Montserrat"/>
              </a:rPr>
              <a:t>Containers could communicate with each other</a:t>
            </a:r>
            <a:endParaRPr sz="1000" b="1" i="0" u="none" strike="noStrike" cap="none">
              <a:solidFill>
                <a:schemeClr val="lt1"/>
              </a:solidFill>
              <a:latin typeface="Montserrat"/>
              <a:ea typeface="Montserrat"/>
              <a:cs typeface="Montserrat"/>
              <a:sym typeface="Montserrat"/>
            </a:endParaRPr>
          </a:p>
        </p:txBody>
      </p:sp>
      <p:sp>
        <p:nvSpPr>
          <p:cNvPr id="1021" name="Google Shape;1021;p64"/>
          <p:cNvSpPr/>
          <p:nvPr/>
        </p:nvSpPr>
        <p:spPr>
          <a:xfrm>
            <a:off x="4666965" y="1500304"/>
            <a:ext cx="556500" cy="556500"/>
          </a:xfrm>
          <a:prstGeom prst="ellipse">
            <a:avLst/>
          </a:prstGeom>
          <a:solidFill>
            <a:schemeClr val="lt1"/>
          </a:solidFill>
          <a:ln w="12700" cap="flat" cmpd="sng">
            <a:solidFill>
              <a:srgbClr val="599BD5"/>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22" name="Google Shape;1022;p64"/>
          <p:cNvSpPr/>
          <p:nvPr/>
        </p:nvSpPr>
        <p:spPr>
          <a:xfrm>
            <a:off x="5264149" y="2223440"/>
            <a:ext cx="3774000" cy="445200"/>
          </a:xfrm>
          <a:prstGeom prst="rect">
            <a:avLst/>
          </a:prstGeom>
          <a:solidFill>
            <a:schemeClr val="accent3"/>
          </a:solidFill>
          <a:ln w="9525" cap="flat" cmpd="sng">
            <a:solidFill>
              <a:srgbClr val="FFFFF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sz="1000" b="1">
              <a:latin typeface="Montserrat"/>
              <a:ea typeface="Montserrat"/>
              <a:cs typeface="Montserrat"/>
              <a:sym typeface="Montserrat"/>
            </a:endParaRPr>
          </a:p>
        </p:txBody>
      </p:sp>
      <p:sp>
        <p:nvSpPr>
          <p:cNvPr id="1023" name="Google Shape;1023;p64"/>
          <p:cNvSpPr txBox="1"/>
          <p:nvPr/>
        </p:nvSpPr>
        <p:spPr>
          <a:xfrm>
            <a:off x="5264149" y="2223440"/>
            <a:ext cx="3774000" cy="445200"/>
          </a:xfrm>
          <a:prstGeom prst="rect">
            <a:avLst/>
          </a:prstGeom>
          <a:solidFill>
            <a:schemeClr val="accent3"/>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353325" tIns="34275" rIns="34275" bIns="34275" anchor="ctr" anchorCtr="0">
            <a:noAutofit/>
          </a:bodyPr>
          <a:lstStyle/>
          <a:p>
            <a:pPr marL="0" marR="0" lvl="0" indent="0" algn="l" rtl="0">
              <a:lnSpc>
                <a:spcPct val="90000"/>
              </a:lnSpc>
              <a:spcBef>
                <a:spcPts val="0"/>
              </a:spcBef>
              <a:spcAft>
                <a:spcPts val="0"/>
              </a:spcAft>
              <a:buNone/>
            </a:pPr>
            <a:r>
              <a:rPr lang="en" sz="1000" b="1" i="0" u="none" strike="noStrike" cap="none">
                <a:solidFill>
                  <a:schemeClr val="lt1"/>
                </a:solidFill>
                <a:latin typeface="Montserrat"/>
                <a:ea typeface="Montserrat"/>
                <a:cs typeface="Montserrat"/>
                <a:sym typeface="Montserrat"/>
              </a:rPr>
              <a:t>Containers had to be deployed appropriately</a:t>
            </a:r>
            <a:endParaRPr sz="1000" b="1" i="0" u="none" strike="noStrike" cap="none">
              <a:solidFill>
                <a:schemeClr val="lt1"/>
              </a:solidFill>
              <a:latin typeface="Montserrat"/>
              <a:ea typeface="Montserrat"/>
              <a:cs typeface="Montserrat"/>
              <a:sym typeface="Montserrat"/>
            </a:endParaRPr>
          </a:p>
        </p:txBody>
      </p:sp>
      <p:sp>
        <p:nvSpPr>
          <p:cNvPr id="1024" name="Google Shape;1024;p64"/>
          <p:cNvSpPr/>
          <p:nvPr/>
        </p:nvSpPr>
        <p:spPr>
          <a:xfrm>
            <a:off x="4985938" y="2167798"/>
            <a:ext cx="556500" cy="556500"/>
          </a:xfrm>
          <a:prstGeom prst="ellipse">
            <a:avLst/>
          </a:prstGeom>
          <a:solidFill>
            <a:schemeClr val="lt1"/>
          </a:solidFill>
          <a:ln w="12700" cap="flat" cmpd="sng">
            <a:solidFill>
              <a:srgbClr val="599BD5"/>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25" name="Google Shape;1025;p64"/>
          <p:cNvSpPr/>
          <p:nvPr/>
        </p:nvSpPr>
        <p:spPr>
          <a:xfrm>
            <a:off x="5362049" y="2890934"/>
            <a:ext cx="3676200" cy="445200"/>
          </a:xfrm>
          <a:prstGeom prst="rect">
            <a:avLst/>
          </a:prstGeom>
          <a:solidFill>
            <a:schemeClr val="accent3"/>
          </a:solidFill>
          <a:ln w="9525" cap="flat" cmpd="sng">
            <a:solidFill>
              <a:srgbClr val="FFFFF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sz="1000" b="1">
              <a:latin typeface="Montserrat"/>
              <a:ea typeface="Montserrat"/>
              <a:cs typeface="Montserrat"/>
              <a:sym typeface="Montserrat"/>
            </a:endParaRPr>
          </a:p>
        </p:txBody>
      </p:sp>
      <p:sp>
        <p:nvSpPr>
          <p:cNvPr id="1026" name="Google Shape;1026;p64"/>
          <p:cNvSpPr txBox="1"/>
          <p:nvPr/>
        </p:nvSpPr>
        <p:spPr>
          <a:xfrm>
            <a:off x="5362049" y="2890934"/>
            <a:ext cx="3676200" cy="445200"/>
          </a:xfrm>
          <a:prstGeom prst="rect">
            <a:avLst/>
          </a:prstGeom>
          <a:solidFill>
            <a:schemeClr val="accent3"/>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353325" tIns="34275" rIns="34275" bIns="34275" anchor="ctr" anchorCtr="0">
            <a:noAutofit/>
          </a:bodyPr>
          <a:lstStyle/>
          <a:p>
            <a:pPr marL="0" marR="0" lvl="0" indent="0" algn="l" rtl="0">
              <a:lnSpc>
                <a:spcPct val="90000"/>
              </a:lnSpc>
              <a:spcBef>
                <a:spcPts val="0"/>
              </a:spcBef>
              <a:spcAft>
                <a:spcPts val="0"/>
              </a:spcAft>
              <a:buNone/>
            </a:pPr>
            <a:r>
              <a:rPr lang="en" sz="1000" b="1" i="0" u="none" strike="noStrike" cap="none">
                <a:solidFill>
                  <a:schemeClr val="lt1"/>
                </a:solidFill>
                <a:latin typeface="Montserrat"/>
                <a:ea typeface="Montserrat"/>
                <a:cs typeface="Montserrat"/>
                <a:sym typeface="Montserrat"/>
              </a:rPr>
              <a:t>Containers had to be managed carefully</a:t>
            </a:r>
            <a:endParaRPr sz="1000" b="1" i="0" u="none" strike="noStrike" cap="none">
              <a:solidFill>
                <a:schemeClr val="lt1"/>
              </a:solidFill>
              <a:latin typeface="Montserrat"/>
              <a:ea typeface="Montserrat"/>
              <a:cs typeface="Montserrat"/>
              <a:sym typeface="Montserrat"/>
            </a:endParaRPr>
          </a:p>
        </p:txBody>
      </p:sp>
      <p:sp>
        <p:nvSpPr>
          <p:cNvPr id="1027" name="Google Shape;1027;p64"/>
          <p:cNvSpPr/>
          <p:nvPr/>
        </p:nvSpPr>
        <p:spPr>
          <a:xfrm>
            <a:off x="5083837" y="2835292"/>
            <a:ext cx="556500" cy="556500"/>
          </a:xfrm>
          <a:prstGeom prst="ellipse">
            <a:avLst/>
          </a:prstGeom>
          <a:solidFill>
            <a:schemeClr val="lt1"/>
          </a:solidFill>
          <a:ln w="12700" cap="flat" cmpd="sng">
            <a:solidFill>
              <a:srgbClr val="599BD5"/>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28" name="Google Shape;1028;p64"/>
          <p:cNvSpPr/>
          <p:nvPr/>
        </p:nvSpPr>
        <p:spPr>
          <a:xfrm>
            <a:off x="5264149" y="3558428"/>
            <a:ext cx="3774000" cy="445200"/>
          </a:xfrm>
          <a:prstGeom prst="rect">
            <a:avLst/>
          </a:prstGeom>
          <a:solidFill>
            <a:schemeClr val="accent3"/>
          </a:solidFill>
          <a:ln w="9525" cap="flat" cmpd="sng">
            <a:solidFill>
              <a:srgbClr val="FFFFF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sz="1000" b="1">
              <a:latin typeface="Montserrat"/>
              <a:ea typeface="Montserrat"/>
              <a:cs typeface="Montserrat"/>
              <a:sym typeface="Montserrat"/>
            </a:endParaRPr>
          </a:p>
        </p:txBody>
      </p:sp>
      <p:sp>
        <p:nvSpPr>
          <p:cNvPr id="1029" name="Google Shape;1029;p64"/>
          <p:cNvSpPr txBox="1"/>
          <p:nvPr/>
        </p:nvSpPr>
        <p:spPr>
          <a:xfrm>
            <a:off x="5264149" y="3558428"/>
            <a:ext cx="3774000" cy="445200"/>
          </a:xfrm>
          <a:prstGeom prst="rect">
            <a:avLst/>
          </a:prstGeom>
          <a:solidFill>
            <a:schemeClr val="accent3"/>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353325" tIns="34275" rIns="34275" bIns="34275" anchor="ctr" anchorCtr="0">
            <a:noAutofit/>
          </a:bodyPr>
          <a:lstStyle/>
          <a:p>
            <a:pPr marL="0" marR="0" lvl="0" indent="0" algn="l" rtl="0">
              <a:lnSpc>
                <a:spcPct val="90000"/>
              </a:lnSpc>
              <a:spcBef>
                <a:spcPts val="0"/>
              </a:spcBef>
              <a:spcAft>
                <a:spcPts val="0"/>
              </a:spcAft>
              <a:buNone/>
            </a:pPr>
            <a:r>
              <a:rPr lang="en" sz="1000" b="1" i="0" u="none" strike="noStrike" cap="none">
                <a:solidFill>
                  <a:schemeClr val="lt1"/>
                </a:solidFill>
                <a:latin typeface="Montserrat"/>
                <a:ea typeface="Montserrat"/>
                <a:cs typeface="Montserrat"/>
                <a:sym typeface="Montserrat"/>
              </a:rPr>
              <a:t>Auto scaling was not possible</a:t>
            </a:r>
            <a:endParaRPr sz="1000" b="1" i="0" u="none" strike="noStrike" cap="none">
              <a:solidFill>
                <a:schemeClr val="lt1"/>
              </a:solidFill>
              <a:latin typeface="Montserrat"/>
              <a:ea typeface="Montserrat"/>
              <a:cs typeface="Montserrat"/>
              <a:sym typeface="Montserrat"/>
            </a:endParaRPr>
          </a:p>
        </p:txBody>
      </p:sp>
      <p:sp>
        <p:nvSpPr>
          <p:cNvPr id="1030" name="Google Shape;1030;p64"/>
          <p:cNvSpPr/>
          <p:nvPr/>
        </p:nvSpPr>
        <p:spPr>
          <a:xfrm>
            <a:off x="4985938" y="3502786"/>
            <a:ext cx="556500" cy="556500"/>
          </a:xfrm>
          <a:prstGeom prst="ellipse">
            <a:avLst/>
          </a:prstGeom>
          <a:solidFill>
            <a:schemeClr val="lt1"/>
          </a:solidFill>
          <a:ln w="12700" cap="flat" cmpd="sng">
            <a:solidFill>
              <a:srgbClr val="599BD5"/>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31" name="Google Shape;1031;p64"/>
          <p:cNvSpPr/>
          <p:nvPr/>
        </p:nvSpPr>
        <p:spPr>
          <a:xfrm>
            <a:off x="4945176" y="4225922"/>
            <a:ext cx="4092900" cy="445200"/>
          </a:xfrm>
          <a:prstGeom prst="rect">
            <a:avLst/>
          </a:prstGeom>
          <a:solidFill>
            <a:schemeClr val="accent3"/>
          </a:solidFill>
          <a:ln w="9525" cap="flat" cmpd="sng">
            <a:solidFill>
              <a:srgbClr val="FFFFF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sz="1000" b="1">
              <a:latin typeface="Montserrat"/>
              <a:ea typeface="Montserrat"/>
              <a:cs typeface="Montserrat"/>
              <a:sym typeface="Montserrat"/>
            </a:endParaRPr>
          </a:p>
        </p:txBody>
      </p:sp>
      <p:sp>
        <p:nvSpPr>
          <p:cNvPr id="1032" name="Google Shape;1032;p64"/>
          <p:cNvSpPr txBox="1"/>
          <p:nvPr/>
        </p:nvSpPr>
        <p:spPr>
          <a:xfrm>
            <a:off x="4945176" y="4225922"/>
            <a:ext cx="4092900" cy="445200"/>
          </a:xfrm>
          <a:prstGeom prst="rect">
            <a:avLst/>
          </a:prstGeom>
          <a:solidFill>
            <a:schemeClr val="accent3"/>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353325" tIns="34275" rIns="34275" bIns="34275" anchor="ctr" anchorCtr="0">
            <a:noAutofit/>
          </a:bodyPr>
          <a:lstStyle/>
          <a:p>
            <a:pPr marL="0" marR="0" lvl="0" indent="0" algn="l" rtl="0">
              <a:lnSpc>
                <a:spcPct val="90000"/>
              </a:lnSpc>
              <a:spcBef>
                <a:spcPts val="0"/>
              </a:spcBef>
              <a:spcAft>
                <a:spcPts val="0"/>
              </a:spcAft>
              <a:buNone/>
            </a:pPr>
            <a:r>
              <a:rPr lang="en" sz="1000" b="1" i="0" u="none" strike="noStrike" cap="none">
                <a:solidFill>
                  <a:schemeClr val="lt1"/>
                </a:solidFill>
                <a:latin typeface="Montserrat"/>
                <a:ea typeface="Montserrat"/>
                <a:cs typeface="Montserrat"/>
                <a:sym typeface="Montserrat"/>
              </a:rPr>
              <a:t>Distributing traffic was still challenging</a:t>
            </a:r>
            <a:endParaRPr sz="1000" b="1" i="0" u="none" strike="noStrike" cap="none">
              <a:solidFill>
                <a:schemeClr val="lt1"/>
              </a:solidFill>
              <a:latin typeface="Montserrat"/>
              <a:ea typeface="Montserrat"/>
              <a:cs typeface="Montserrat"/>
              <a:sym typeface="Montserrat"/>
            </a:endParaRPr>
          </a:p>
        </p:txBody>
      </p:sp>
      <p:sp>
        <p:nvSpPr>
          <p:cNvPr id="1033" name="Google Shape;1033;p64"/>
          <p:cNvSpPr/>
          <p:nvPr/>
        </p:nvSpPr>
        <p:spPr>
          <a:xfrm>
            <a:off x="4666965" y="4170281"/>
            <a:ext cx="556500" cy="556500"/>
          </a:xfrm>
          <a:prstGeom prst="ellipse">
            <a:avLst/>
          </a:prstGeom>
          <a:solidFill>
            <a:schemeClr val="lt1"/>
          </a:solidFill>
          <a:ln w="12700" cap="flat" cmpd="sng">
            <a:solidFill>
              <a:srgbClr val="599BD5"/>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34" name="Google Shape;1034;p64"/>
          <p:cNvSpPr/>
          <p:nvPr/>
        </p:nvSpPr>
        <p:spPr>
          <a:xfrm>
            <a:off x="4775757" y="1497101"/>
            <a:ext cx="292500" cy="623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900" b="1" i="0" u="none" strike="noStrike" cap="none">
                <a:solidFill>
                  <a:schemeClr val="accent3"/>
                </a:solidFill>
                <a:latin typeface="Candara"/>
                <a:ea typeface="Candara"/>
                <a:cs typeface="Candara"/>
                <a:sym typeface="Candara"/>
              </a:rPr>
              <a:t>1</a:t>
            </a:r>
            <a:endParaRPr sz="2900" b="1" i="0" u="none" strike="noStrike" cap="none">
              <a:solidFill>
                <a:schemeClr val="accent3"/>
              </a:solidFill>
              <a:latin typeface="Candara"/>
              <a:ea typeface="Candara"/>
              <a:cs typeface="Candara"/>
              <a:sym typeface="Candara"/>
            </a:endParaRPr>
          </a:p>
        </p:txBody>
      </p:sp>
      <p:sp>
        <p:nvSpPr>
          <p:cNvPr id="1035" name="Google Shape;1035;p64"/>
          <p:cNvSpPr/>
          <p:nvPr/>
        </p:nvSpPr>
        <p:spPr>
          <a:xfrm>
            <a:off x="5087897" y="2173757"/>
            <a:ext cx="359700" cy="623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900" b="1" i="0" u="none" strike="noStrike" cap="none">
                <a:solidFill>
                  <a:schemeClr val="accent3"/>
                </a:solidFill>
                <a:latin typeface="Candara"/>
                <a:ea typeface="Candara"/>
                <a:cs typeface="Candara"/>
                <a:sym typeface="Candara"/>
              </a:rPr>
              <a:t>2</a:t>
            </a:r>
            <a:endParaRPr sz="2900" b="1" i="0" u="none" strike="noStrike" cap="none">
              <a:solidFill>
                <a:schemeClr val="accent3"/>
              </a:solidFill>
              <a:latin typeface="Candara"/>
              <a:ea typeface="Candara"/>
              <a:cs typeface="Candara"/>
              <a:sym typeface="Candara"/>
            </a:endParaRPr>
          </a:p>
        </p:txBody>
      </p:sp>
      <p:sp>
        <p:nvSpPr>
          <p:cNvPr id="1036" name="Google Shape;1036;p64"/>
          <p:cNvSpPr/>
          <p:nvPr/>
        </p:nvSpPr>
        <p:spPr>
          <a:xfrm>
            <a:off x="5198748" y="2795846"/>
            <a:ext cx="356100" cy="623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900" b="1" i="0" u="none" strike="noStrike" cap="none">
                <a:solidFill>
                  <a:schemeClr val="accent3"/>
                </a:solidFill>
                <a:latin typeface="Candara"/>
                <a:ea typeface="Candara"/>
                <a:cs typeface="Candara"/>
                <a:sym typeface="Candara"/>
              </a:rPr>
              <a:t>3</a:t>
            </a:r>
            <a:endParaRPr sz="2900" b="1" i="0" u="none" strike="noStrike" cap="none">
              <a:solidFill>
                <a:schemeClr val="accent3"/>
              </a:solidFill>
              <a:latin typeface="Candara"/>
              <a:ea typeface="Candara"/>
              <a:cs typeface="Candara"/>
              <a:sym typeface="Candara"/>
            </a:endParaRPr>
          </a:p>
        </p:txBody>
      </p:sp>
      <p:sp>
        <p:nvSpPr>
          <p:cNvPr id="1037" name="Google Shape;1037;p64"/>
          <p:cNvSpPr/>
          <p:nvPr/>
        </p:nvSpPr>
        <p:spPr>
          <a:xfrm>
            <a:off x="5074672" y="3481729"/>
            <a:ext cx="386100" cy="623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900" b="1" i="0" u="none" strike="noStrike" cap="none">
                <a:solidFill>
                  <a:schemeClr val="accent3"/>
                </a:solidFill>
                <a:latin typeface="Candara"/>
                <a:ea typeface="Candara"/>
                <a:cs typeface="Candara"/>
                <a:sym typeface="Candara"/>
              </a:rPr>
              <a:t>4</a:t>
            </a:r>
            <a:endParaRPr sz="2900" b="1" i="0" u="none" strike="noStrike" cap="none">
              <a:solidFill>
                <a:schemeClr val="accent3"/>
              </a:solidFill>
              <a:latin typeface="Candara"/>
              <a:ea typeface="Candara"/>
              <a:cs typeface="Candara"/>
              <a:sym typeface="Candara"/>
            </a:endParaRPr>
          </a:p>
        </p:txBody>
      </p:sp>
      <p:sp>
        <p:nvSpPr>
          <p:cNvPr id="1038" name="Google Shape;1038;p64"/>
          <p:cNvSpPr/>
          <p:nvPr/>
        </p:nvSpPr>
        <p:spPr>
          <a:xfrm>
            <a:off x="4756792" y="4161158"/>
            <a:ext cx="357300" cy="623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900" b="1" i="0" u="none" strike="noStrike" cap="none">
                <a:solidFill>
                  <a:schemeClr val="accent3"/>
                </a:solidFill>
                <a:latin typeface="Candara"/>
                <a:ea typeface="Candara"/>
                <a:cs typeface="Candara"/>
                <a:sym typeface="Candara"/>
              </a:rPr>
              <a:t>5</a:t>
            </a:r>
            <a:endParaRPr sz="2900" b="1" i="0" u="none" strike="noStrike" cap="none">
              <a:solidFill>
                <a:schemeClr val="accent3"/>
              </a:solidFill>
              <a:latin typeface="Candara"/>
              <a:ea typeface="Candara"/>
              <a:cs typeface="Candara"/>
              <a:sym typeface="Candar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65"/>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Containers without Orchestration</a:t>
            </a:r>
            <a:endParaRPr b="0">
              <a:solidFill>
                <a:srgbClr val="000000"/>
              </a:solidFill>
              <a:latin typeface="Montserrat Black"/>
              <a:ea typeface="Montserrat Black"/>
              <a:cs typeface="Montserrat Black"/>
              <a:sym typeface="Montserrat Black"/>
            </a:endParaRPr>
          </a:p>
        </p:txBody>
      </p:sp>
      <p:pic>
        <p:nvPicPr>
          <p:cNvPr id="1044" name="Google Shape;1044;p65" descr="why container orchestration"/>
          <p:cNvPicPr preferRelativeResize="0"/>
          <p:nvPr/>
        </p:nvPicPr>
        <p:blipFill rotWithShape="1">
          <a:blip r:embed="rId3">
            <a:alphaModFix/>
          </a:blip>
          <a:srcRect/>
          <a:stretch/>
        </p:blipFill>
        <p:spPr>
          <a:xfrm>
            <a:off x="1641875" y="1542173"/>
            <a:ext cx="5752753" cy="3065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66"/>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Why do we need Containers Orchestration?</a:t>
            </a:r>
            <a:endParaRPr b="0">
              <a:solidFill>
                <a:srgbClr val="000000"/>
              </a:solidFill>
              <a:latin typeface="Montserrat Black"/>
              <a:ea typeface="Montserrat Black"/>
              <a:cs typeface="Montserrat Black"/>
              <a:sym typeface="Montserrat Black"/>
            </a:endParaRPr>
          </a:p>
        </p:txBody>
      </p:sp>
      <p:sp>
        <p:nvSpPr>
          <p:cNvPr id="1050" name="Google Shape;1050;p66"/>
          <p:cNvSpPr txBox="1"/>
          <p:nvPr/>
        </p:nvSpPr>
        <p:spPr>
          <a:xfrm>
            <a:off x="613700" y="1124700"/>
            <a:ext cx="8253300" cy="31914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100">
                <a:latin typeface="Montserrat"/>
                <a:ea typeface="Montserrat"/>
                <a:cs typeface="Montserrat"/>
                <a:sym typeface="Montserrat"/>
              </a:rPr>
              <a:t>Because,</a:t>
            </a:r>
            <a:endParaRPr sz="1100">
              <a:latin typeface="Montserrat"/>
              <a:ea typeface="Montserrat"/>
              <a:cs typeface="Montserrat"/>
              <a:sym typeface="Montserrat"/>
            </a:endParaRPr>
          </a:p>
          <a:p>
            <a:pPr marL="457200" lvl="0" indent="-298450" algn="l" rtl="0">
              <a:lnSpc>
                <a:spcPct val="200000"/>
              </a:lnSpc>
              <a:spcBef>
                <a:spcPts val="0"/>
              </a:spcBef>
              <a:spcAft>
                <a:spcPts val="0"/>
              </a:spcAft>
              <a:buSzPts val="1100"/>
              <a:buFont typeface="Montserrat"/>
              <a:buChar char="●"/>
            </a:pPr>
            <a:r>
              <a:rPr lang="en" sz="1100">
                <a:latin typeface="Montserrat"/>
                <a:ea typeface="Montserrat"/>
                <a:cs typeface="Montserrat"/>
                <a:sym typeface="Montserrat"/>
              </a:rPr>
              <a:t>Containers are lightweight and ephemeral by nature, but running hundreds of them in production can quickly become a massive effort.</a:t>
            </a:r>
            <a:endParaRPr sz="1100">
              <a:latin typeface="Montserrat"/>
              <a:ea typeface="Montserrat"/>
              <a:cs typeface="Montserrat"/>
              <a:sym typeface="Montserrat"/>
            </a:endParaRPr>
          </a:p>
          <a:p>
            <a:pPr marL="457200" lvl="0" indent="-298450" algn="l" rtl="0">
              <a:lnSpc>
                <a:spcPct val="200000"/>
              </a:lnSpc>
              <a:spcBef>
                <a:spcPts val="0"/>
              </a:spcBef>
              <a:spcAft>
                <a:spcPts val="0"/>
              </a:spcAft>
              <a:buSzPts val="1100"/>
              <a:buFont typeface="Montserrat"/>
              <a:buChar char="●"/>
            </a:pPr>
            <a:r>
              <a:rPr lang="en" sz="1100">
                <a:latin typeface="Montserrat"/>
                <a:ea typeface="Montserrat"/>
                <a:cs typeface="Montserrat"/>
                <a:sym typeface="Montserrat"/>
              </a:rPr>
              <a:t>Typically each microservice runs in its own container, so when hundreds of microservices are needed to build and operate a large-scale containerized application, it translates into operating hundreds, sometimes even thousands, of containers.</a:t>
            </a:r>
            <a:endParaRPr sz="1100">
              <a:latin typeface="Montserrat"/>
              <a:ea typeface="Montserrat"/>
              <a:cs typeface="Montserrat"/>
              <a:sym typeface="Montserrat"/>
            </a:endParaRPr>
          </a:p>
          <a:p>
            <a:pPr marL="457200" lvl="0" indent="-298450" algn="l" rtl="0">
              <a:lnSpc>
                <a:spcPct val="200000"/>
              </a:lnSpc>
              <a:spcBef>
                <a:spcPts val="0"/>
              </a:spcBef>
              <a:spcAft>
                <a:spcPts val="0"/>
              </a:spcAft>
              <a:buSzPts val="1100"/>
              <a:buFont typeface="Montserrat"/>
              <a:buChar char="●"/>
            </a:pPr>
            <a:r>
              <a:rPr lang="en" sz="1100">
                <a:latin typeface="Montserrat"/>
                <a:ea typeface="Montserrat"/>
                <a:cs typeface="Montserrat"/>
                <a:sym typeface="Montserrat"/>
              </a:rPr>
              <a:t>No amount of manual management can reduce or handle this level of complexity.</a:t>
            </a:r>
            <a:endParaRPr sz="1100">
              <a:latin typeface="Montserrat"/>
              <a:ea typeface="Montserrat"/>
              <a:cs typeface="Montserrat"/>
              <a:sym typeface="Montserrat"/>
            </a:endParaRPr>
          </a:p>
          <a:p>
            <a:pPr marL="0" lvl="0" indent="0" algn="l" rtl="0">
              <a:lnSpc>
                <a:spcPct val="200000"/>
              </a:lnSpc>
              <a:spcBef>
                <a:spcPts val="1000"/>
              </a:spcBef>
              <a:spcAft>
                <a:spcPts val="0"/>
              </a:spcAft>
              <a:buNone/>
            </a:pPr>
            <a:r>
              <a:rPr lang="en" sz="1100">
                <a:latin typeface="Montserrat"/>
                <a:ea typeface="Montserrat"/>
                <a:cs typeface="Montserrat"/>
                <a:sym typeface="Montserrat"/>
              </a:rPr>
              <a:t>Automated Container Orchestration can make operational complexity manageable for both development and operations (DevOps) teams by providing a declarative style of automating most of the work.</a:t>
            </a:r>
            <a:endParaRPr sz="1100">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67"/>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What is Containers Orchestration?</a:t>
            </a:r>
            <a:endParaRPr b="0">
              <a:solidFill>
                <a:srgbClr val="000000"/>
              </a:solidFill>
              <a:latin typeface="Montserrat Black"/>
              <a:ea typeface="Montserrat Black"/>
              <a:cs typeface="Montserrat Black"/>
              <a:sym typeface="Montserrat Black"/>
            </a:endParaRPr>
          </a:p>
        </p:txBody>
      </p:sp>
      <p:sp>
        <p:nvSpPr>
          <p:cNvPr id="1056" name="Google Shape;1056;p67"/>
          <p:cNvSpPr txBox="1"/>
          <p:nvPr/>
        </p:nvSpPr>
        <p:spPr>
          <a:xfrm>
            <a:off x="613700" y="1124700"/>
            <a:ext cx="8253300" cy="29553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SzPts val="1200"/>
              <a:buFont typeface="Montserrat"/>
              <a:buChar char="●"/>
            </a:pPr>
            <a:r>
              <a:rPr lang="en" sz="1200">
                <a:latin typeface="Montserrat"/>
                <a:ea typeface="Montserrat"/>
                <a:cs typeface="Montserrat"/>
                <a:sym typeface="Montserrat"/>
              </a:rPr>
              <a:t>Container orchestration is the automation of much of the operational effort required to run containerized workloads and services.</a:t>
            </a:r>
            <a:endParaRPr sz="1200">
              <a:latin typeface="Montserrat"/>
              <a:ea typeface="Montserrat"/>
              <a:cs typeface="Montserrat"/>
              <a:sym typeface="Montserrat"/>
            </a:endParaRPr>
          </a:p>
          <a:p>
            <a:pPr marL="457200" lvl="0" indent="-304800" algn="l" rtl="0">
              <a:lnSpc>
                <a:spcPct val="200000"/>
              </a:lnSpc>
              <a:spcBef>
                <a:spcPts val="0"/>
              </a:spcBef>
              <a:spcAft>
                <a:spcPts val="0"/>
              </a:spcAft>
              <a:buSzPts val="1200"/>
              <a:buFont typeface="Montserrat"/>
              <a:buChar char="●"/>
            </a:pPr>
            <a:r>
              <a:rPr lang="en" sz="1200">
                <a:latin typeface="Montserrat"/>
                <a:ea typeface="Montserrat"/>
                <a:cs typeface="Montserrat"/>
                <a:sym typeface="Montserrat"/>
              </a:rPr>
              <a:t>It is a wide range of tasks a team manages during a container’s lifecycle, including:</a:t>
            </a:r>
            <a:endParaRPr sz="1200">
              <a:latin typeface="Montserrat"/>
              <a:ea typeface="Montserrat"/>
              <a:cs typeface="Montserrat"/>
              <a:sym typeface="Montserrat"/>
            </a:endParaRPr>
          </a:p>
          <a:p>
            <a:pPr marL="914400" lvl="1" indent="-304800" algn="l" rtl="0">
              <a:lnSpc>
                <a:spcPct val="200000"/>
              </a:lnSpc>
              <a:spcBef>
                <a:spcPts val="0"/>
              </a:spcBef>
              <a:spcAft>
                <a:spcPts val="0"/>
              </a:spcAft>
              <a:buSzPts val="1200"/>
              <a:buFont typeface="Montserrat"/>
              <a:buChar char="○"/>
            </a:pPr>
            <a:r>
              <a:rPr lang="en" sz="1200">
                <a:latin typeface="Montserrat"/>
                <a:ea typeface="Montserrat"/>
                <a:cs typeface="Montserrat"/>
                <a:sym typeface="Montserrat"/>
              </a:rPr>
              <a:t>provisioning,</a:t>
            </a:r>
            <a:endParaRPr sz="1200">
              <a:latin typeface="Montserrat"/>
              <a:ea typeface="Montserrat"/>
              <a:cs typeface="Montserrat"/>
              <a:sym typeface="Montserrat"/>
            </a:endParaRPr>
          </a:p>
          <a:p>
            <a:pPr marL="914400" lvl="1" indent="-304800" algn="l" rtl="0">
              <a:lnSpc>
                <a:spcPct val="200000"/>
              </a:lnSpc>
              <a:spcBef>
                <a:spcPts val="0"/>
              </a:spcBef>
              <a:spcAft>
                <a:spcPts val="0"/>
              </a:spcAft>
              <a:buSzPts val="1200"/>
              <a:buFont typeface="Montserrat"/>
              <a:buChar char="○"/>
            </a:pPr>
            <a:r>
              <a:rPr lang="en" sz="1200">
                <a:latin typeface="Montserrat"/>
                <a:ea typeface="Montserrat"/>
                <a:cs typeface="Montserrat"/>
                <a:sym typeface="Montserrat"/>
              </a:rPr>
              <a:t>deployment,</a:t>
            </a:r>
            <a:endParaRPr sz="1200">
              <a:latin typeface="Montserrat"/>
              <a:ea typeface="Montserrat"/>
              <a:cs typeface="Montserrat"/>
              <a:sym typeface="Montserrat"/>
            </a:endParaRPr>
          </a:p>
          <a:p>
            <a:pPr marL="914400" lvl="1" indent="-304800" algn="l" rtl="0">
              <a:lnSpc>
                <a:spcPct val="200000"/>
              </a:lnSpc>
              <a:spcBef>
                <a:spcPts val="0"/>
              </a:spcBef>
              <a:spcAft>
                <a:spcPts val="0"/>
              </a:spcAft>
              <a:buSzPts val="1200"/>
              <a:buFont typeface="Montserrat"/>
              <a:buChar char="○"/>
            </a:pPr>
            <a:r>
              <a:rPr lang="en" sz="1200">
                <a:latin typeface="Montserrat"/>
                <a:ea typeface="Montserrat"/>
                <a:cs typeface="Montserrat"/>
                <a:sym typeface="Montserrat"/>
              </a:rPr>
              <a:t>scaling (up and down),</a:t>
            </a:r>
            <a:endParaRPr sz="1200">
              <a:latin typeface="Montserrat"/>
              <a:ea typeface="Montserrat"/>
              <a:cs typeface="Montserrat"/>
              <a:sym typeface="Montserrat"/>
            </a:endParaRPr>
          </a:p>
          <a:p>
            <a:pPr marL="914400" lvl="1" indent="-304800" algn="l" rtl="0">
              <a:lnSpc>
                <a:spcPct val="200000"/>
              </a:lnSpc>
              <a:spcBef>
                <a:spcPts val="0"/>
              </a:spcBef>
              <a:spcAft>
                <a:spcPts val="0"/>
              </a:spcAft>
              <a:buSzPts val="1200"/>
              <a:buFont typeface="Montserrat"/>
              <a:buChar char="○"/>
            </a:pPr>
            <a:r>
              <a:rPr lang="en" sz="1200">
                <a:latin typeface="Montserrat"/>
                <a:ea typeface="Montserrat"/>
                <a:cs typeface="Montserrat"/>
                <a:sym typeface="Montserrat"/>
              </a:rPr>
              <a:t>networking, </a:t>
            </a:r>
            <a:endParaRPr sz="1200">
              <a:latin typeface="Montserrat"/>
              <a:ea typeface="Montserrat"/>
              <a:cs typeface="Montserrat"/>
              <a:sym typeface="Montserrat"/>
            </a:endParaRPr>
          </a:p>
          <a:p>
            <a:pPr marL="914400" lvl="1" indent="-304800" algn="l" rtl="0">
              <a:lnSpc>
                <a:spcPct val="200000"/>
              </a:lnSpc>
              <a:spcBef>
                <a:spcPts val="0"/>
              </a:spcBef>
              <a:spcAft>
                <a:spcPts val="0"/>
              </a:spcAft>
              <a:buSzPts val="1200"/>
              <a:buFont typeface="Montserrat"/>
              <a:buChar char="○"/>
            </a:pPr>
            <a:r>
              <a:rPr lang="en" sz="1200">
                <a:latin typeface="Montserrat"/>
                <a:ea typeface="Montserrat"/>
                <a:cs typeface="Montserrat"/>
                <a:sym typeface="Montserrat"/>
              </a:rPr>
              <a:t>load balancing and more.</a:t>
            </a:r>
            <a:endParaRPr sz="1200">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70"/>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Benefits of Containers Orchestration</a:t>
            </a:r>
            <a:endParaRPr b="0">
              <a:solidFill>
                <a:srgbClr val="000000"/>
              </a:solidFill>
              <a:latin typeface="Montserrat Black"/>
              <a:ea typeface="Montserrat Black"/>
              <a:cs typeface="Montserrat Black"/>
              <a:sym typeface="Montserrat Black"/>
            </a:endParaRPr>
          </a:p>
        </p:txBody>
      </p:sp>
      <p:sp>
        <p:nvSpPr>
          <p:cNvPr id="1077" name="Google Shape;1077;p70"/>
          <p:cNvSpPr txBox="1"/>
          <p:nvPr/>
        </p:nvSpPr>
        <p:spPr>
          <a:xfrm>
            <a:off x="613700" y="1124700"/>
            <a:ext cx="7237800" cy="28578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SzPts val="1200"/>
              <a:buFont typeface="Montserrat"/>
              <a:buChar char="●"/>
            </a:pPr>
            <a:r>
              <a:rPr lang="en" sz="1200">
                <a:latin typeface="Montserrat"/>
                <a:ea typeface="Montserrat"/>
                <a:cs typeface="Montserrat"/>
                <a:sym typeface="Montserrat"/>
              </a:rPr>
              <a:t>Improved fault-tolerance</a:t>
            </a:r>
            <a:endParaRPr sz="1200">
              <a:latin typeface="Montserrat"/>
              <a:ea typeface="Montserrat"/>
              <a:cs typeface="Montserrat"/>
              <a:sym typeface="Montserrat"/>
            </a:endParaRPr>
          </a:p>
          <a:p>
            <a:pPr marL="457200" lvl="0" indent="-304800" algn="l" rtl="0">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Better on-demand scalability</a:t>
            </a:r>
            <a:endParaRPr sz="1200">
              <a:latin typeface="Montserrat"/>
              <a:ea typeface="Montserrat"/>
              <a:cs typeface="Montserrat"/>
              <a:sym typeface="Montserrat"/>
            </a:endParaRPr>
          </a:p>
          <a:p>
            <a:pPr marL="457200" lvl="0" indent="-304800" algn="l" rtl="0">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Optimal resource usage</a:t>
            </a:r>
            <a:endParaRPr sz="1200">
              <a:latin typeface="Montserrat"/>
              <a:ea typeface="Montserrat"/>
              <a:cs typeface="Montserrat"/>
              <a:sym typeface="Montserrat"/>
            </a:endParaRPr>
          </a:p>
          <a:p>
            <a:pPr marL="457200" lvl="0" indent="-304800" algn="l" rtl="0">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Auto-discovery for discovering and communicating with other containers</a:t>
            </a:r>
            <a:endParaRPr sz="1200">
              <a:latin typeface="Montserrat"/>
              <a:ea typeface="Montserrat"/>
              <a:cs typeface="Montserrat"/>
              <a:sym typeface="Montserrat"/>
            </a:endParaRPr>
          </a:p>
          <a:p>
            <a:pPr marL="457200" lvl="0" indent="-304800" algn="l" rtl="0">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Easier accessibility from the outside world</a:t>
            </a:r>
            <a:endParaRPr sz="1200">
              <a:latin typeface="Montserrat"/>
              <a:ea typeface="Montserrat"/>
              <a:cs typeface="Montserrat"/>
              <a:sym typeface="Montserrat"/>
            </a:endParaRPr>
          </a:p>
          <a:p>
            <a:pPr marL="457200" lvl="0" indent="-304800" algn="l" rtl="0">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Seamless updates/rollbacks without any downtime</a:t>
            </a:r>
            <a:endParaRPr sz="1200">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72"/>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Container Orchestration Tools</a:t>
            </a:r>
            <a:endParaRPr b="0">
              <a:solidFill>
                <a:srgbClr val="000000"/>
              </a:solidFill>
              <a:latin typeface="Montserrat Black"/>
              <a:ea typeface="Montserrat Black"/>
              <a:cs typeface="Montserrat Black"/>
              <a:sym typeface="Montserrat Black"/>
            </a:endParaRPr>
          </a:p>
        </p:txBody>
      </p:sp>
      <p:pic>
        <p:nvPicPr>
          <p:cNvPr id="1091" name="Google Shape;1091;p72"/>
          <p:cNvPicPr preferRelativeResize="0"/>
          <p:nvPr/>
        </p:nvPicPr>
        <p:blipFill rotWithShape="1">
          <a:blip r:embed="rId3">
            <a:alphaModFix/>
          </a:blip>
          <a:srcRect/>
          <a:stretch/>
        </p:blipFill>
        <p:spPr>
          <a:xfrm>
            <a:off x="6591117" y="1604651"/>
            <a:ext cx="1343100" cy="1411800"/>
          </a:xfrm>
          <a:prstGeom prst="rect">
            <a:avLst/>
          </a:prstGeom>
          <a:noFill/>
          <a:ln>
            <a:noFill/>
          </a:ln>
        </p:spPr>
      </p:pic>
      <p:pic>
        <p:nvPicPr>
          <p:cNvPr id="1092" name="Google Shape;1092;p72" descr="Kubernetes goes to version 1.20, which marks the arrival to the beta  version of Kubectl Debug | Linux Addicts"/>
          <p:cNvPicPr preferRelativeResize="0"/>
          <p:nvPr/>
        </p:nvPicPr>
        <p:blipFill rotWithShape="1">
          <a:blip r:embed="rId4">
            <a:alphaModFix/>
          </a:blip>
          <a:srcRect l="12240" t="10881" r="12481" b="13919"/>
          <a:stretch/>
        </p:blipFill>
        <p:spPr>
          <a:xfrm>
            <a:off x="678550" y="1817699"/>
            <a:ext cx="1968513" cy="967643"/>
          </a:xfrm>
          <a:prstGeom prst="rect">
            <a:avLst/>
          </a:prstGeom>
          <a:noFill/>
          <a:ln>
            <a:noFill/>
          </a:ln>
        </p:spPr>
      </p:pic>
      <p:pic>
        <p:nvPicPr>
          <p:cNvPr id="1093" name="Google Shape;1093;p72"/>
          <p:cNvPicPr preferRelativeResize="0"/>
          <p:nvPr/>
        </p:nvPicPr>
        <p:blipFill rotWithShape="1">
          <a:blip r:embed="rId5">
            <a:alphaModFix/>
          </a:blip>
          <a:srcRect/>
          <a:stretch/>
        </p:blipFill>
        <p:spPr>
          <a:xfrm>
            <a:off x="3125145" y="1869286"/>
            <a:ext cx="2633286" cy="1053778"/>
          </a:xfrm>
          <a:prstGeom prst="rect">
            <a:avLst/>
          </a:prstGeom>
          <a:noFill/>
          <a:ln>
            <a:noFill/>
          </a:ln>
        </p:spPr>
      </p:pic>
      <p:pic>
        <p:nvPicPr>
          <p:cNvPr id="1094" name="Google Shape;1094;p72"/>
          <p:cNvPicPr preferRelativeResize="0"/>
          <p:nvPr/>
        </p:nvPicPr>
        <p:blipFill rotWithShape="1">
          <a:blip r:embed="rId6">
            <a:alphaModFix/>
          </a:blip>
          <a:srcRect/>
          <a:stretch/>
        </p:blipFill>
        <p:spPr>
          <a:xfrm>
            <a:off x="4788706" y="3587627"/>
            <a:ext cx="3676744" cy="1032923"/>
          </a:xfrm>
          <a:prstGeom prst="rect">
            <a:avLst/>
          </a:prstGeom>
          <a:noFill/>
          <a:ln>
            <a:noFill/>
          </a:ln>
        </p:spPr>
      </p:pic>
      <p:pic>
        <p:nvPicPr>
          <p:cNvPr id="1095" name="Google Shape;1095;p72" descr="Minikube - Rapid Dev &amp; Testing for Kubernetes - The Couchbase Blog"/>
          <p:cNvPicPr preferRelativeResize="0"/>
          <p:nvPr/>
        </p:nvPicPr>
        <p:blipFill rotWithShape="1">
          <a:blip r:embed="rId7">
            <a:alphaModFix/>
          </a:blip>
          <a:srcRect/>
          <a:stretch/>
        </p:blipFill>
        <p:spPr>
          <a:xfrm>
            <a:off x="678550" y="3672747"/>
            <a:ext cx="3400576" cy="94780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73"/>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Kubernetes</a:t>
            </a:r>
            <a:endParaRPr b="0">
              <a:solidFill>
                <a:srgbClr val="000000"/>
              </a:solidFill>
              <a:latin typeface="Montserrat Black"/>
              <a:ea typeface="Montserrat Black"/>
              <a:cs typeface="Montserrat Black"/>
              <a:sym typeface="Montserrat Black"/>
            </a:endParaRPr>
          </a:p>
        </p:txBody>
      </p:sp>
      <p:pic>
        <p:nvPicPr>
          <p:cNvPr id="1101" name="Google Shape;1101;p73" descr="Kubernetes goes to version 1.20, which marks the arrival to the beta  version of Kubectl Debug | Linux Addicts"/>
          <p:cNvPicPr preferRelativeResize="0"/>
          <p:nvPr/>
        </p:nvPicPr>
        <p:blipFill rotWithShape="1">
          <a:blip r:embed="rId3">
            <a:alphaModFix/>
          </a:blip>
          <a:srcRect l="33787" t="10877" r="35894" b="38198"/>
          <a:stretch/>
        </p:blipFill>
        <p:spPr>
          <a:xfrm>
            <a:off x="411479" y="1106756"/>
            <a:ext cx="973836" cy="817847"/>
          </a:xfrm>
          <a:prstGeom prst="rect">
            <a:avLst/>
          </a:prstGeom>
          <a:noFill/>
          <a:ln>
            <a:noFill/>
          </a:ln>
        </p:spPr>
      </p:pic>
      <p:sp>
        <p:nvSpPr>
          <p:cNvPr id="1102" name="Google Shape;1102;p73"/>
          <p:cNvSpPr/>
          <p:nvPr/>
        </p:nvSpPr>
        <p:spPr>
          <a:xfrm>
            <a:off x="1385316" y="1106756"/>
            <a:ext cx="6508500" cy="817800"/>
          </a:xfrm>
          <a:prstGeom prst="roundRect">
            <a:avLst>
              <a:gd name="adj" fmla="val 16667"/>
            </a:avLst>
          </a:prstGeom>
          <a:noFill/>
          <a:ln w="9525" cap="flat" cmpd="sng">
            <a:solidFill>
              <a:srgbClr val="356DE6"/>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None/>
            </a:pPr>
            <a:r>
              <a:rPr lang="en" sz="1500" b="0" i="1" u="none" strike="noStrike" cap="none">
                <a:solidFill>
                  <a:schemeClr val="dk1"/>
                </a:solidFill>
                <a:latin typeface="Candara"/>
                <a:ea typeface="Candara"/>
                <a:cs typeface="Candara"/>
                <a:sym typeface="Candara"/>
              </a:rPr>
              <a:t>Kubernetes is an open-source container management tool </a:t>
            </a:r>
            <a:r>
              <a:rPr lang="en" sz="1500" i="1">
                <a:solidFill>
                  <a:schemeClr val="dk1"/>
                </a:solidFill>
                <a:latin typeface="Candara"/>
                <a:ea typeface="Candara"/>
                <a:cs typeface="Candara"/>
                <a:sym typeface="Candara"/>
              </a:rPr>
              <a:t>that</a:t>
            </a:r>
            <a:r>
              <a:rPr lang="en" sz="1500" b="0" i="1" u="none" strike="noStrike" cap="none">
                <a:solidFill>
                  <a:schemeClr val="dk1"/>
                </a:solidFill>
                <a:latin typeface="Candara"/>
                <a:ea typeface="Candara"/>
                <a:cs typeface="Candara"/>
                <a:sym typeface="Candara"/>
              </a:rPr>
              <a:t> automates container deployment, container (de)scaling and container load balancing</a:t>
            </a:r>
            <a:endParaRPr sz="1500" b="0" i="1" u="none" strike="noStrike" cap="none">
              <a:solidFill>
                <a:schemeClr val="dk1"/>
              </a:solidFill>
              <a:latin typeface="Candara"/>
              <a:ea typeface="Candara"/>
              <a:cs typeface="Candara"/>
              <a:sym typeface="Candara"/>
            </a:endParaRPr>
          </a:p>
        </p:txBody>
      </p:sp>
      <p:sp>
        <p:nvSpPr>
          <p:cNvPr id="1103" name="Google Shape;1103;p73"/>
          <p:cNvSpPr/>
          <p:nvPr/>
        </p:nvSpPr>
        <p:spPr>
          <a:xfrm>
            <a:off x="411479" y="2149836"/>
            <a:ext cx="5463600" cy="1731000"/>
          </a:xfrm>
          <a:prstGeom prst="rect">
            <a:avLst/>
          </a:prstGeom>
          <a:noFill/>
          <a:ln>
            <a:noFill/>
          </a:ln>
        </p:spPr>
        <p:txBody>
          <a:bodyPr spcFirstLastPara="1" wrap="square" lIns="68575" tIns="34275" rIns="68575" bIns="34275" anchor="t" anchorCtr="0">
            <a:noAutofit/>
          </a:bodyPr>
          <a:lstStyle/>
          <a:p>
            <a:pPr marL="0" marR="0" lvl="0" indent="0" algn="l" rtl="0">
              <a:lnSpc>
                <a:spcPct val="200000"/>
              </a:lnSpc>
              <a:spcBef>
                <a:spcPts val="0"/>
              </a:spcBef>
              <a:spcAft>
                <a:spcPts val="0"/>
              </a:spcAft>
              <a:buNone/>
            </a:pPr>
            <a:r>
              <a:rPr lang="en" sz="1400" b="1" i="0" u="none" strike="noStrike" cap="none">
                <a:solidFill>
                  <a:schemeClr val="dk1"/>
                </a:solidFill>
                <a:latin typeface="Candara"/>
                <a:ea typeface="Candara"/>
                <a:cs typeface="Candara"/>
                <a:sym typeface="Candara"/>
              </a:rPr>
              <a:t>More about Kubernetes</a:t>
            </a:r>
            <a:endParaRPr sz="1400" b="1" i="0" u="none" strike="noStrike" cap="none">
              <a:solidFill>
                <a:schemeClr val="dk1"/>
              </a:solidFill>
              <a:latin typeface="Candara"/>
              <a:ea typeface="Candara"/>
              <a:cs typeface="Candara"/>
              <a:sym typeface="Candara"/>
            </a:endParaRPr>
          </a:p>
          <a:p>
            <a:pPr marL="215900" marR="0" lvl="0" indent="-215900" algn="l" rtl="0">
              <a:lnSpc>
                <a:spcPct val="200000"/>
              </a:lnSpc>
              <a:spcBef>
                <a:spcPts val="0"/>
              </a:spcBef>
              <a:spcAft>
                <a:spcPts val="0"/>
              </a:spcAft>
              <a:buClr>
                <a:schemeClr val="dk1"/>
              </a:buClr>
              <a:buSzPts val="1400"/>
              <a:buFont typeface="Arial"/>
              <a:buChar char="•"/>
            </a:pPr>
            <a:r>
              <a:rPr lang="en" sz="1400" b="0" i="0" u="none" strike="noStrike" cap="none">
                <a:solidFill>
                  <a:schemeClr val="dk1"/>
                </a:solidFill>
                <a:latin typeface="Candara"/>
                <a:ea typeface="Candara"/>
                <a:cs typeface="Candara"/>
                <a:sym typeface="Candara"/>
              </a:rPr>
              <a:t>Developed by Google, written in Golang, a </a:t>
            </a:r>
            <a:r>
              <a:rPr lang="en">
                <a:solidFill>
                  <a:schemeClr val="dk1"/>
                </a:solidFill>
                <a:latin typeface="Candara"/>
                <a:ea typeface="Candara"/>
                <a:cs typeface="Candara"/>
                <a:sym typeface="Candara"/>
              </a:rPr>
              <a:t>large</a:t>
            </a:r>
            <a:r>
              <a:rPr lang="en" sz="1400" b="0" i="0" u="none" strike="noStrike" cap="none">
                <a:solidFill>
                  <a:schemeClr val="dk1"/>
                </a:solidFill>
                <a:latin typeface="Candara"/>
                <a:ea typeface="Candara"/>
                <a:cs typeface="Candara"/>
                <a:sym typeface="Candara"/>
              </a:rPr>
              <a:t> community base.</a:t>
            </a:r>
            <a:endParaRPr sz="1100"/>
          </a:p>
          <a:p>
            <a:pPr marL="215900" marR="0" lvl="0" indent="-215900" algn="l" rtl="0">
              <a:lnSpc>
                <a:spcPct val="200000"/>
              </a:lnSpc>
              <a:spcBef>
                <a:spcPts val="0"/>
              </a:spcBef>
              <a:spcAft>
                <a:spcPts val="0"/>
              </a:spcAft>
              <a:buClr>
                <a:schemeClr val="dk1"/>
              </a:buClr>
              <a:buSzPts val="1400"/>
              <a:buFont typeface="Arial"/>
              <a:buChar char="•"/>
            </a:pPr>
            <a:r>
              <a:rPr lang="en">
                <a:solidFill>
                  <a:schemeClr val="dk1"/>
                </a:solidFill>
                <a:latin typeface="Candara"/>
                <a:ea typeface="Candara"/>
                <a:cs typeface="Candara"/>
                <a:sym typeface="Candara"/>
              </a:rPr>
              <a:t>Works with all cloud vendors - public or private (including on-prem clouds), and hybrid clouds.</a:t>
            </a:r>
            <a:endParaRPr>
              <a:solidFill>
                <a:schemeClr val="dk1"/>
              </a:solidFill>
              <a:latin typeface="Candara"/>
              <a:ea typeface="Candara"/>
              <a:cs typeface="Candara"/>
              <a:sym typeface="Candara"/>
            </a:endParaRPr>
          </a:p>
          <a:p>
            <a:pPr marL="215900" marR="0" lvl="0" indent="-215900" algn="l" rtl="0">
              <a:lnSpc>
                <a:spcPct val="200000"/>
              </a:lnSpc>
              <a:spcBef>
                <a:spcPts val="0"/>
              </a:spcBef>
              <a:spcAft>
                <a:spcPts val="0"/>
              </a:spcAft>
              <a:buClr>
                <a:schemeClr val="dk1"/>
              </a:buClr>
              <a:buSzPts val="1400"/>
              <a:buFont typeface="Arial"/>
              <a:buChar char="•"/>
            </a:pPr>
            <a:r>
              <a:rPr lang="en" sz="1400" b="0" i="0" u="none" strike="noStrike" cap="none">
                <a:solidFill>
                  <a:schemeClr val="dk1"/>
                </a:solidFill>
                <a:latin typeface="Candara"/>
                <a:ea typeface="Candara"/>
                <a:cs typeface="Candara"/>
                <a:sym typeface="Candara"/>
              </a:rPr>
              <a:t>Can group </a:t>
            </a:r>
            <a:r>
              <a:rPr lang="en">
                <a:solidFill>
                  <a:schemeClr val="dk1"/>
                </a:solidFill>
                <a:latin typeface="Candara"/>
                <a:ea typeface="Candara"/>
                <a:cs typeface="Candara"/>
                <a:sym typeface="Candara"/>
              </a:rPr>
              <a:t>multiple</a:t>
            </a:r>
            <a:r>
              <a:rPr lang="en" sz="1400" b="0" i="0" u="none" strike="noStrike" cap="none">
                <a:solidFill>
                  <a:schemeClr val="dk1"/>
                </a:solidFill>
                <a:latin typeface="Candara"/>
                <a:ea typeface="Candara"/>
                <a:cs typeface="Candara"/>
                <a:sym typeface="Candara"/>
              </a:rPr>
              <a:t> containers into one logical unit for ea</a:t>
            </a:r>
            <a:r>
              <a:rPr lang="en">
                <a:solidFill>
                  <a:schemeClr val="dk1"/>
                </a:solidFill>
                <a:latin typeface="Candara"/>
                <a:ea typeface="Candara"/>
                <a:cs typeface="Candara"/>
                <a:sym typeface="Candara"/>
              </a:rPr>
              <a:t>sy </a:t>
            </a:r>
            <a:r>
              <a:rPr lang="en" sz="1400" b="0" i="0" u="none" strike="noStrike" cap="none">
                <a:solidFill>
                  <a:schemeClr val="dk1"/>
                </a:solidFill>
                <a:latin typeface="Candara"/>
                <a:ea typeface="Candara"/>
                <a:cs typeface="Candara"/>
                <a:sym typeface="Candara"/>
              </a:rPr>
              <a:t>manag</a:t>
            </a:r>
            <a:r>
              <a:rPr lang="en">
                <a:solidFill>
                  <a:schemeClr val="dk1"/>
                </a:solidFill>
                <a:latin typeface="Candara"/>
                <a:ea typeface="Candara"/>
                <a:cs typeface="Candara"/>
                <a:sym typeface="Candara"/>
              </a:rPr>
              <a:t>ement</a:t>
            </a:r>
            <a:r>
              <a:rPr lang="en" sz="1400" b="0" i="0" u="none" strike="noStrike" cap="none">
                <a:solidFill>
                  <a:schemeClr val="dk1"/>
                </a:solidFill>
                <a:latin typeface="Candara"/>
                <a:ea typeface="Candara"/>
                <a:cs typeface="Candara"/>
                <a:sym typeface="Candara"/>
              </a:rPr>
              <a:t> and deploy</a:t>
            </a:r>
            <a:r>
              <a:rPr lang="en">
                <a:solidFill>
                  <a:schemeClr val="dk1"/>
                </a:solidFill>
                <a:latin typeface="Candara"/>
                <a:ea typeface="Candara"/>
                <a:cs typeface="Candara"/>
                <a:sym typeface="Candara"/>
              </a:rPr>
              <a:t>ment.</a:t>
            </a:r>
            <a:endParaRPr sz="1400" b="0" i="0" u="none" strike="noStrike" cap="none">
              <a:solidFill>
                <a:schemeClr val="dk1"/>
              </a:solidFill>
              <a:latin typeface="Candara"/>
              <a:ea typeface="Candara"/>
              <a:cs typeface="Candara"/>
              <a:sym typeface="Candara"/>
            </a:endParaRPr>
          </a:p>
        </p:txBody>
      </p:sp>
      <p:pic>
        <p:nvPicPr>
          <p:cNvPr id="1104" name="Google Shape;1104;p73"/>
          <p:cNvPicPr preferRelativeResize="0"/>
          <p:nvPr/>
        </p:nvPicPr>
        <p:blipFill rotWithShape="1">
          <a:blip r:embed="rId4">
            <a:alphaModFix/>
          </a:blip>
          <a:srcRect/>
          <a:stretch/>
        </p:blipFill>
        <p:spPr>
          <a:xfrm>
            <a:off x="5762327" y="2958890"/>
            <a:ext cx="3236391" cy="117993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74"/>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Kubernetes</a:t>
            </a:r>
            <a:endParaRPr b="0">
              <a:solidFill>
                <a:srgbClr val="000000"/>
              </a:solidFill>
              <a:latin typeface="Montserrat Black"/>
              <a:ea typeface="Montserrat Black"/>
              <a:cs typeface="Montserrat Black"/>
              <a:sym typeface="Montserrat Black"/>
            </a:endParaRPr>
          </a:p>
        </p:txBody>
      </p:sp>
      <p:pic>
        <p:nvPicPr>
          <p:cNvPr id="1110" name="Google Shape;1110;p74" descr="Image result for kubernetes"/>
          <p:cNvPicPr preferRelativeResize="0"/>
          <p:nvPr/>
        </p:nvPicPr>
        <p:blipFill rotWithShape="1">
          <a:blip r:embed="rId3">
            <a:alphaModFix/>
          </a:blip>
          <a:srcRect/>
          <a:stretch/>
        </p:blipFill>
        <p:spPr>
          <a:xfrm>
            <a:off x="4018826" y="952721"/>
            <a:ext cx="918895" cy="918895"/>
          </a:xfrm>
          <a:prstGeom prst="rect">
            <a:avLst/>
          </a:prstGeom>
          <a:noFill/>
          <a:ln>
            <a:noFill/>
          </a:ln>
        </p:spPr>
      </p:pic>
      <p:grpSp>
        <p:nvGrpSpPr>
          <p:cNvPr id="1111" name="Google Shape;1111;p74"/>
          <p:cNvGrpSpPr/>
          <p:nvPr/>
        </p:nvGrpSpPr>
        <p:grpSpPr>
          <a:xfrm>
            <a:off x="1767572" y="2813495"/>
            <a:ext cx="5727375" cy="1299190"/>
            <a:chOff x="962868" y="2466911"/>
            <a:chExt cx="7636500" cy="1732253"/>
          </a:xfrm>
        </p:grpSpPr>
        <p:sp>
          <p:nvSpPr>
            <p:cNvPr id="1112" name="Google Shape;1112;p74"/>
            <p:cNvSpPr/>
            <p:nvPr/>
          </p:nvSpPr>
          <p:spPr>
            <a:xfrm>
              <a:off x="962868" y="2996318"/>
              <a:ext cx="7636500" cy="1027500"/>
            </a:xfrm>
            <a:prstGeom prst="roundRect">
              <a:avLst>
                <a:gd name="adj" fmla="val 16667"/>
              </a:avLst>
            </a:prstGeom>
            <a:noFill/>
            <a:ln w="603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113" name="Google Shape;1113;p74"/>
            <p:cNvGrpSpPr/>
            <p:nvPr/>
          </p:nvGrpSpPr>
          <p:grpSpPr>
            <a:xfrm>
              <a:off x="1085149" y="2542520"/>
              <a:ext cx="2065200" cy="1179850"/>
              <a:chOff x="1256599" y="2114067"/>
              <a:chExt cx="2065200" cy="1179850"/>
            </a:xfrm>
          </p:grpSpPr>
          <p:sp>
            <p:nvSpPr>
              <p:cNvPr id="1114" name="Google Shape;1114;p74"/>
              <p:cNvSpPr/>
              <p:nvPr/>
            </p:nvSpPr>
            <p:spPr>
              <a:xfrm>
                <a:off x="1256599" y="2114675"/>
                <a:ext cx="2065200" cy="1027500"/>
              </a:xfrm>
              <a:prstGeom prst="roundRect">
                <a:avLst>
                  <a:gd name="adj" fmla="val 16667"/>
                </a:avLst>
              </a:prstGeom>
              <a:solidFill>
                <a:srgbClr val="D8D8D8"/>
              </a:solidFill>
              <a:ln w="9525" cap="flat" cmpd="sng">
                <a:solidFill>
                  <a:srgbClr val="8296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115" name="Google Shape;1115;p74" descr="A close up of a sign&#10;&#10;Description automatically generated"/>
              <p:cNvPicPr preferRelativeResize="0"/>
              <p:nvPr/>
            </p:nvPicPr>
            <p:blipFill rotWithShape="1">
              <a:blip r:embed="rId4">
                <a:alphaModFix/>
              </a:blip>
              <a:srcRect/>
              <a:stretch/>
            </p:blipFill>
            <p:spPr>
              <a:xfrm>
                <a:off x="2176434" y="2114067"/>
                <a:ext cx="1093414" cy="1179850"/>
              </a:xfrm>
              <a:prstGeom prst="rect">
                <a:avLst/>
              </a:prstGeom>
              <a:noFill/>
              <a:ln>
                <a:noFill/>
              </a:ln>
            </p:spPr>
          </p:pic>
          <p:sp>
            <p:nvSpPr>
              <p:cNvPr id="1116" name="Google Shape;1116;p74"/>
              <p:cNvSpPr/>
              <p:nvPr/>
            </p:nvSpPr>
            <p:spPr>
              <a:xfrm>
                <a:off x="1256599" y="2114675"/>
                <a:ext cx="971100" cy="443100"/>
              </a:xfrm>
              <a:prstGeom prst="roundRect">
                <a:avLst>
                  <a:gd name="adj" fmla="val 34692"/>
                </a:avLst>
              </a:prstGeom>
              <a:solidFill>
                <a:srgbClr val="558ED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0" i="0" u="none" strike="noStrike" cap="none">
                    <a:solidFill>
                      <a:schemeClr val="lt1"/>
                    </a:solidFill>
                    <a:latin typeface="Calibri"/>
                    <a:ea typeface="Calibri"/>
                    <a:cs typeface="Calibri"/>
                    <a:sym typeface="Calibri"/>
                  </a:rPr>
                  <a:t>Node</a:t>
                </a:r>
                <a:endParaRPr sz="1100"/>
              </a:p>
            </p:txBody>
          </p:sp>
        </p:grpSp>
        <p:grpSp>
          <p:nvGrpSpPr>
            <p:cNvPr id="1117" name="Google Shape;1117;p74"/>
            <p:cNvGrpSpPr/>
            <p:nvPr/>
          </p:nvGrpSpPr>
          <p:grpSpPr>
            <a:xfrm>
              <a:off x="3649279" y="2512665"/>
              <a:ext cx="2065200" cy="1179850"/>
              <a:chOff x="1256599" y="2114067"/>
              <a:chExt cx="2065200" cy="1179850"/>
            </a:xfrm>
          </p:grpSpPr>
          <p:sp>
            <p:nvSpPr>
              <p:cNvPr id="1118" name="Google Shape;1118;p74"/>
              <p:cNvSpPr/>
              <p:nvPr/>
            </p:nvSpPr>
            <p:spPr>
              <a:xfrm>
                <a:off x="1256599" y="2114675"/>
                <a:ext cx="2065200" cy="1027500"/>
              </a:xfrm>
              <a:prstGeom prst="roundRect">
                <a:avLst>
                  <a:gd name="adj" fmla="val 16667"/>
                </a:avLst>
              </a:prstGeom>
              <a:solidFill>
                <a:srgbClr val="D8D8D8"/>
              </a:solidFill>
              <a:ln w="9525" cap="flat" cmpd="sng">
                <a:solidFill>
                  <a:srgbClr val="8296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119" name="Google Shape;1119;p74" descr="A close up of a sign&#10;&#10;Description automatically generated"/>
              <p:cNvPicPr preferRelativeResize="0"/>
              <p:nvPr/>
            </p:nvPicPr>
            <p:blipFill rotWithShape="1">
              <a:blip r:embed="rId4">
                <a:alphaModFix/>
              </a:blip>
              <a:srcRect/>
              <a:stretch/>
            </p:blipFill>
            <p:spPr>
              <a:xfrm>
                <a:off x="2176434" y="2114067"/>
                <a:ext cx="1093414" cy="1179850"/>
              </a:xfrm>
              <a:prstGeom prst="rect">
                <a:avLst/>
              </a:prstGeom>
              <a:noFill/>
              <a:ln>
                <a:noFill/>
              </a:ln>
            </p:spPr>
          </p:pic>
          <p:sp>
            <p:nvSpPr>
              <p:cNvPr id="1120" name="Google Shape;1120;p74"/>
              <p:cNvSpPr/>
              <p:nvPr/>
            </p:nvSpPr>
            <p:spPr>
              <a:xfrm>
                <a:off x="1256599" y="2114675"/>
                <a:ext cx="971100" cy="443100"/>
              </a:xfrm>
              <a:prstGeom prst="roundRect">
                <a:avLst>
                  <a:gd name="adj" fmla="val 34692"/>
                </a:avLst>
              </a:prstGeom>
              <a:solidFill>
                <a:srgbClr val="558ED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0" i="0" u="none" strike="noStrike" cap="none">
                    <a:solidFill>
                      <a:schemeClr val="lt1"/>
                    </a:solidFill>
                    <a:latin typeface="Calibri"/>
                    <a:ea typeface="Calibri"/>
                    <a:cs typeface="Calibri"/>
                    <a:sym typeface="Calibri"/>
                  </a:rPr>
                  <a:t>Node</a:t>
                </a:r>
                <a:endParaRPr sz="1100"/>
              </a:p>
            </p:txBody>
          </p:sp>
        </p:grpSp>
        <p:grpSp>
          <p:nvGrpSpPr>
            <p:cNvPr id="1121" name="Google Shape;1121;p74"/>
            <p:cNvGrpSpPr/>
            <p:nvPr/>
          </p:nvGrpSpPr>
          <p:grpSpPr>
            <a:xfrm>
              <a:off x="6274829" y="2466911"/>
              <a:ext cx="2065200" cy="1179850"/>
              <a:chOff x="1256599" y="2114067"/>
              <a:chExt cx="2065200" cy="1179850"/>
            </a:xfrm>
          </p:grpSpPr>
          <p:sp>
            <p:nvSpPr>
              <p:cNvPr id="1122" name="Google Shape;1122;p74"/>
              <p:cNvSpPr/>
              <p:nvPr/>
            </p:nvSpPr>
            <p:spPr>
              <a:xfrm>
                <a:off x="1256599" y="2114675"/>
                <a:ext cx="2065200" cy="1027500"/>
              </a:xfrm>
              <a:prstGeom prst="roundRect">
                <a:avLst>
                  <a:gd name="adj" fmla="val 16667"/>
                </a:avLst>
              </a:prstGeom>
              <a:solidFill>
                <a:srgbClr val="D8D8D8"/>
              </a:solidFill>
              <a:ln w="9525" cap="flat" cmpd="sng">
                <a:solidFill>
                  <a:srgbClr val="8296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123" name="Google Shape;1123;p74" descr="A close up of a sign&#10;&#10;Description automatically generated"/>
              <p:cNvPicPr preferRelativeResize="0"/>
              <p:nvPr/>
            </p:nvPicPr>
            <p:blipFill rotWithShape="1">
              <a:blip r:embed="rId4">
                <a:alphaModFix/>
              </a:blip>
              <a:srcRect/>
              <a:stretch/>
            </p:blipFill>
            <p:spPr>
              <a:xfrm>
                <a:off x="2176434" y="2114067"/>
                <a:ext cx="1093414" cy="1179850"/>
              </a:xfrm>
              <a:prstGeom prst="rect">
                <a:avLst/>
              </a:prstGeom>
              <a:noFill/>
              <a:ln>
                <a:noFill/>
              </a:ln>
            </p:spPr>
          </p:pic>
          <p:sp>
            <p:nvSpPr>
              <p:cNvPr id="1124" name="Google Shape;1124;p74"/>
              <p:cNvSpPr/>
              <p:nvPr/>
            </p:nvSpPr>
            <p:spPr>
              <a:xfrm>
                <a:off x="1256599" y="2114675"/>
                <a:ext cx="971100" cy="443100"/>
              </a:xfrm>
              <a:prstGeom prst="roundRect">
                <a:avLst>
                  <a:gd name="adj" fmla="val 34692"/>
                </a:avLst>
              </a:prstGeom>
              <a:solidFill>
                <a:srgbClr val="558ED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0" i="0" u="none" strike="noStrike" cap="none">
                    <a:solidFill>
                      <a:schemeClr val="lt1"/>
                    </a:solidFill>
                    <a:latin typeface="Calibri"/>
                    <a:ea typeface="Calibri"/>
                    <a:cs typeface="Calibri"/>
                    <a:sym typeface="Calibri"/>
                  </a:rPr>
                  <a:t>Node</a:t>
                </a:r>
                <a:endParaRPr sz="1100"/>
              </a:p>
            </p:txBody>
          </p:sp>
        </p:grpSp>
        <p:sp>
          <p:nvSpPr>
            <p:cNvPr id="1125" name="Google Shape;1125;p74"/>
            <p:cNvSpPr/>
            <p:nvPr/>
          </p:nvSpPr>
          <p:spPr>
            <a:xfrm>
              <a:off x="3677830" y="3666364"/>
              <a:ext cx="1948800" cy="532800"/>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700" b="0" i="0" u="none" strike="noStrike" cap="none">
                  <a:solidFill>
                    <a:srgbClr val="558ED5"/>
                  </a:solidFill>
                  <a:latin typeface="Calibri"/>
                  <a:ea typeface="Calibri"/>
                  <a:cs typeface="Calibri"/>
                  <a:sym typeface="Calibri"/>
                </a:rPr>
                <a:t>Cluster</a:t>
              </a:r>
              <a:endParaRPr sz="1100"/>
            </a:p>
          </p:txBody>
        </p:sp>
      </p:grpSp>
      <p:sp>
        <p:nvSpPr>
          <p:cNvPr id="1126" name="Google Shape;1126;p74"/>
          <p:cNvSpPr/>
          <p:nvPr/>
        </p:nvSpPr>
        <p:spPr>
          <a:xfrm>
            <a:off x="4277725" y="1955713"/>
            <a:ext cx="401100" cy="773700"/>
          </a:xfrm>
          <a:prstGeom prst="downArrow">
            <a:avLst>
              <a:gd name="adj1" fmla="val 54035"/>
              <a:gd name="adj2" fmla="val 42002"/>
            </a:avLst>
          </a:prstGeom>
          <a:solidFill>
            <a:schemeClr val="accent3"/>
          </a:solidFill>
          <a:ln w="381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127" name="Google Shape;1127;p74" descr="https://cdn.turbonomic.com/wp-content/uploads/2014/04/ContainerIconBlue-min.jpg"/>
          <p:cNvPicPr preferRelativeResize="0"/>
          <p:nvPr/>
        </p:nvPicPr>
        <p:blipFill rotWithShape="1">
          <a:blip r:embed="rId5">
            <a:alphaModFix/>
          </a:blip>
          <a:srcRect/>
          <a:stretch/>
        </p:blipFill>
        <p:spPr>
          <a:xfrm>
            <a:off x="3853142" y="3361952"/>
            <a:ext cx="259763" cy="223310"/>
          </a:xfrm>
          <a:prstGeom prst="rect">
            <a:avLst/>
          </a:prstGeom>
          <a:noFill/>
          <a:ln>
            <a:noFill/>
          </a:ln>
        </p:spPr>
      </p:pic>
      <p:pic>
        <p:nvPicPr>
          <p:cNvPr id="1128" name="Google Shape;1128;p74" descr="https://cdn.turbonomic.com/wp-content/uploads/2014/04/ContainerIconBlue-min.jpg"/>
          <p:cNvPicPr preferRelativeResize="0"/>
          <p:nvPr/>
        </p:nvPicPr>
        <p:blipFill rotWithShape="1">
          <a:blip r:embed="rId5">
            <a:alphaModFix/>
          </a:blip>
          <a:srcRect/>
          <a:stretch/>
        </p:blipFill>
        <p:spPr>
          <a:xfrm>
            <a:off x="6108609" y="3315365"/>
            <a:ext cx="259763" cy="223310"/>
          </a:xfrm>
          <a:prstGeom prst="rect">
            <a:avLst/>
          </a:prstGeom>
          <a:noFill/>
          <a:ln>
            <a:noFill/>
          </a:ln>
        </p:spPr>
      </p:pic>
      <p:pic>
        <p:nvPicPr>
          <p:cNvPr id="1129" name="Google Shape;1129;p74" descr="https://cdn.turbonomic.com/wp-content/uploads/2014/04/ContainerIconBlue-min.jpg"/>
          <p:cNvPicPr preferRelativeResize="0"/>
          <p:nvPr/>
        </p:nvPicPr>
        <p:blipFill rotWithShape="1">
          <a:blip r:embed="rId5">
            <a:alphaModFix/>
          </a:blip>
          <a:srcRect/>
          <a:stretch/>
        </p:blipFill>
        <p:spPr>
          <a:xfrm>
            <a:off x="5800195" y="3316841"/>
            <a:ext cx="259763" cy="223310"/>
          </a:xfrm>
          <a:prstGeom prst="rect">
            <a:avLst/>
          </a:prstGeom>
          <a:noFill/>
          <a:ln>
            <a:noFill/>
          </a:ln>
        </p:spPr>
      </p:pic>
      <p:pic>
        <p:nvPicPr>
          <p:cNvPr id="1130" name="Google Shape;1130;p74" descr="https://cdn.turbonomic.com/wp-content/uploads/2014/04/ContainerIconBlue-min.jpg"/>
          <p:cNvPicPr preferRelativeResize="0"/>
          <p:nvPr/>
        </p:nvPicPr>
        <p:blipFill rotWithShape="1">
          <a:blip r:embed="rId5">
            <a:alphaModFix/>
          </a:blip>
          <a:srcRect/>
          <a:stretch/>
        </p:blipFill>
        <p:spPr>
          <a:xfrm>
            <a:off x="5942204" y="3143342"/>
            <a:ext cx="259763" cy="22331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75"/>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Kubernetes Features</a:t>
            </a:r>
            <a:endParaRPr b="0">
              <a:solidFill>
                <a:srgbClr val="000000"/>
              </a:solidFill>
              <a:latin typeface="Montserrat Black"/>
              <a:ea typeface="Montserrat Black"/>
              <a:cs typeface="Montserrat Black"/>
              <a:sym typeface="Montserrat Black"/>
            </a:endParaRPr>
          </a:p>
        </p:txBody>
      </p:sp>
      <p:pic>
        <p:nvPicPr>
          <p:cNvPr id="1136" name="Google Shape;1136;p75" descr="An Overview of Kubernetes Architecture : OpsRamp"/>
          <p:cNvPicPr preferRelativeResize="0"/>
          <p:nvPr/>
        </p:nvPicPr>
        <p:blipFill rotWithShape="1">
          <a:blip r:embed="rId3">
            <a:alphaModFix/>
          </a:blip>
          <a:srcRect l="17920" t="3338" r="17984" b="5933"/>
          <a:stretch/>
        </p:blipFill>
        <p:spPr>
          <a:xfrm>
            <a:off x="2816550" y="1092775"/>
            <a:ext cx="3510892" cy="386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6"/>
        <p:cNvGrpSpPr/>
        <p:nvPr/>
      </p:nvGrpSpPr>
      <p:grpSpPr>
        <a:xfrm>
          <a:off x="0" y="0"/>
          <a:ext cx="0" cy="0"/>
          <a:chOff x="0" y="0"/>
          <a:chExt cx="0" cy="0"/>
        </a:xfrm>
      </p:grpSpPr>
      <p:grpSp>
        <p:nvGrpSpPr>
          <p:cNvPr id="167" name="Google Shape;167;p18"/>
          <p:cNvGrpSpPr/>
          <p:nvPr/>
        </p:nvGrpSpPr>
        <p:grpSpPr>
          <a:xfrm>
            <a:off x="1232643" y="2682216"/>
            <a:ext cx="1018079" cy="1707008"/>
            <a:chOff x="-1438275" y="3568700"/>
            <a:chExt cx="1323900" cy="2479674"/>
          </a:xfrm>
        </p:grpSpPr>
        <p:sp>
          <p:nvSpPr>
            <p:cNvPr id="168" name="Google Shape;168;p18"/>
            <p:cNvSpPr/>
            <p:nvPr/>
          </p:nvSpPr>
          <p:spPr>
            <a:xfrm>
              <a:off x="-1438275" y="3570287"/>
              <a:ext cx="1323900" cy="247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8"/>
            <p:cNvSpPr/>
            <p:nvPr/>
          </p:nvSpPr>
          <p:spPr>
            <a:xfrm>
              <a:off x="-1258888" y="3800475"/>
              <a:ext cx="395288" cy="82550"/>
            </a:xfrm>
            <a:custGeom>
              <a:avLst/>
              <a:gdLst/>
              <a:ahLst/>
              <a:cxnLst/>
              <a:rect l="l" t="t" r="r" b="b"/>
              <a:pathLst>
                <a:path w="172" h="36" extrusionOk="0">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8"/>
            <p:cNvSpPr/>
            <p:nvPr/>
          </p:nvSpPr>
          <p:spPr>
            <a:xfrm>
              <a:off x="-957263" y="5913437"/>
              <a:ext cx="258763" cy="134937"/>
            </a:xfrm>
            <a:custGeom>
              <a:avLst/>
              <a:gdLst/>
              <a:ahLst/>
              <a:cxnLst/>
              <a:rect l="l" t="t" r="r" b="b"/>
              <a:pathLst>
                <a:path w="113" h="59" extrusionOk="0">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8"/>
            <p:cNvSpPr/>
            <p:nvPr/>
          </p:nvSpPr>
          <p:spPr>
            <a:xfrm>
              <a:off x="-1277938" y="4879974"/>
              <a:ext cx="433388" cy="1049338"/>
            </a:xfrm>
            <a:custGeom>
              <a:avLst/>
              <a:gdLst/>
              <a:ahLst/>
              <a:cxnLst/>
              <a:rect l="l" t="t" r="r" b="b"/>
              <a:pathLst>
                <a:path w="273" h="661" extrusionOk="0">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8"/>
            <p:cNvSpPr/>
            <p:nvPr/>
          </p:nvSpPr>
          <p:spPr>
            <a:xfrm>
              <a:off x="-1277938" y="5913437"/>
              <a:ext cx="258763" cy="134937"/>
            </a:xfrm>
            <a:custGeom>
              <a:avLst/>
              <a:gdLst/>
              <a:ahLst/>
              <a:cxnLst/>
              <a:rect l="l" t="t" r="r" b="b"/>
              <a:pathLst>
                <a:path w="112" h="59" extrusionOk="0">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8"/>
            <p:cNvSpPr/>
            <p:nvPr/>
          </p:nvSpPr>
          <p:spPr>
            <a:xfrm>
              <a:off x="-1435100" y="4105275"/>
              <a:ext cx="749300" cy="774700"/>
            </a:xfrm>
            <a:custGeom>
              <a:avLst/>
              <a:gdLst/>
              <a:ahLst/>
              <a:cxnLst/>
              <a:rect l="l" t="t" r="r" b="b"/>
              <a:pathLst>
                <a:path w="326" h="338" extrusionOk="0">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8"/>
            <p:cNvSpPr/>
            <p:nvPr/>
          </p:nvSpPr>
          <p:spPr>
            <a:xfrm>
              <a:off x="-823913" y="4395787"/>
              <a:ext cx="266700" cy="400050"/>
            </a:xfrm>
            <a:custGeom>
              <a:avLst/>
              <a:gdLst/>
              <a:ahLst/>
              <a:cxnLst/>
              <a:rect l="l" t="t" r="r" b="b"/>
              <a:pathLst>
                <a:path w="116" h="174" extrusionOk="0">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8"/>
            <p:cNvSpPr/>
            <p:nvPr/>
          </p:nvSpPr>
          <p:spPr>
            <a:xfrm>
              <a:off x="-1414463" y="4395787"/>
              <a:ext cx="114300" cy="693600"/>
            </a:xfrm>
            <a:prstGeom prst="rect">
              <a:avLst/>
            </a:pr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8"/>
            <p:cNvSpPr/>
            <p:nvPr/>
          </p:nvSpPr>
          <p:spPr>
            <a:xfrm>
              <a:off x="-1417638" y="4970462"/>
              <a:ext cx="117475" cy="236537"/>
            </a:xfrm>
            <a:custGeom>
              <a:avLst/>
              <a:gdLst/>
              <a:ahLst/>
              <a:cxnLst/>
              <a:rect l="l" t="t" r="r" b="b"/>
              <a:pathLst>
                <a:path w="51" h="103" extrusionOk="0">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8"/>
            <p:cNvSpPr/>
            <p:nvPr/>
          </p:nvSpPr>
          <p:spPr>
            <a:xfrm>
              <a:off x="-674688" y="4678362"/>
              <a:ext cx="233363" cy="117475"/>
            </a:xfrm>
            <a:custGeom>
              <a:avLst/>
              <a:gdLst/>
              <a:ahLst/>
              <a:cxnLst/>
              <a:rect l="l" t="t" r="r" b="b"/>
              <a:pathLst>
                <a:path w="102" h="51" extrusionOk="0">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8"/>
            <p:cNvSpPr/>
            <p:nvPr/>
          </p:nvSpPr>
          <p:spPr>
            <a:xfrm>
              <a:off x="-1130300" y="3946525"/>
              <a:ext cx="138113" cy="227012"/>
            </a:xfrm>
            <a:custGeom>
              <a:avLst/>
              <a:gdLst/>
              <a:ahLst/>
              <a:cxnLst/>
              <a:rect l="l" t="t" r="r" b="b"/>
              <a:pathLst>
                <a:path w="87" h="143" extrusionOk="0">
                  <a:moveTo>
                    <a:pt x="44" y="143"/>
                  </a:moveTo>
                  <a:lnTo>
                    <a:pt x="87" y="100"/>
                  </a:lnTo>
                  <a:lnTo>
                    <a:pt x="87" y="0"/>
                  </a:lnTo>
                  <a:lnTo>
                    <a:pt x="0" y="0"/>
                  </a:lnTo>
                  <a:lnTo>
                    <a:pt x="0" y="100"/>
                  </a:lnTo>
                  <a:lnTo>
                    <a:pt x="44" y="143"/>
                  </a:lnTo>
                  <a:close/>
                </a:path>
              </a:pathLst>
            </a:cu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8"/>
            <p:cNvSpPr/>
            <p:nvPr/>
          </p:nvSpPr>
          <p:spPr>
            <a:xfrm>
              <a:off x="-1130300" y="3946525"/>
              <a:ext cx="138113" cy="119062"/>
            </a:xfrm>
            <a:custGeom>
              <a:avLst/>
              <a:gdLst/>
              <a:ahLst/>
              <a:cxnLst/>
              <a:rect l="l" t="t" r="r" b="b"/>
              <a:pathLst>
                <a:path w="60" h="52" extrusionOk="0">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8"/>
            <p:cNvSpPr/>
            <p:nvPr/>
          </p:nvSpPr>
          <p:spPr>
            <a:xfrm>
              <a:off x="-1223963" y="3568700"/>
              <a:ext cx="323850" cy="219075"/>
            </a:xfrm>
            <a:custGeom>
              <a:avLst/>
              <a:gdLst/>
              <a:ahLst/>
              <a:cxnLst/>
              <a:rect l="l" t="t" r="r" b="b"/>
              <a:pathLst>
                <a:path w="141" h="96" extrusionOk="0">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8"/>
            <p:cNvSpPr/>
            <p:nvPr/>
          </p:nvSpPr>
          <p:spPr>
            <a:xfrm>
              <a:off x="-1223963" y="3735387"/>
              <a:ext cx="323850" cy="303212"/>
            </a:xfrm>
            <a:custGeom>
              <a:avLst/>
              <a:gdLst/>
              <a:ahLst/>
              <a:cxnLst/>
              <a:rect l="l" t="t" r="r" b="b"/>
              <a:pathLst>
                <a:path w="141" h="132" extrusionOk="0">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8"/>
            <p:cNvSpPr/>
            <p:nvPr/>
          </p:nvSpPr>
          <p:spPr>
            <a:xfrm>
              <a:off x="-1414463" y="4395787"/>
              <a:ext cx="114300" cy="34800"/>
            </a:xfrm>
            <a:prstGeom prst="rect">
              <a:avLst/>
            </a:prstGeom>
            <a:solidFill>
              <a:srgbClr val="4937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8"/>
            <p:cNvSpPr/>
            <p:nvPr/>
          </p:nvSpPr>
          <p:spPr>
            <a:xfrm>
              <a:off x="-823913" y="4395787"/>
              <a:ext cx="117600" cy="34800"/>
            </a:xfrm>
            <a:prstGeom prst="rect">
              <a:avLst/>
            </a:prstGeom>
            <a:solidFill>
              <a:srgbClr val="49372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18"/>
          <p:cNvGrpSpPr/>
          <p:nvPr/>
        </p:nvGrpSpPr>
        <p:grpSpPr>
          <a:xfrm flipH="1">
            <a:off x="3549449" y="2678153"/>
            <a:ext cx="764214" cy="1734755"/>
            <a:chOff x="4688198" y="3398132"/>
            <a:chExt cx="1068831" cy="2710132"/>
          </a:xfrm>
        </p:grpSpPr>
        <p:grpSp>
          <p:nvGrpSpPr>
            <p:cNvPr id="185" name="Google Shape;185;p18"/>
            <p:cNvGrpSpPr/>
            <p:nvPr/>
          </p:nvGrpSpPr>
          <p:grpSpPr>
            <a:xfrm>
              <a:off x="4853124" y="3398132"/>
              <a:ext cx="475078" cy="754761"/>
              <a:chOff x="4966893" y="3238521"/>
              <a:chExt cx="393700" cy="625475"/>
            </a:xfrm>
          </p:grpSpPr>
          <p:sp>
            <p:nvSpPr>
              <p:cNvPr id="186" name="Google Shape;186;p18"/>
              <p:cNvSpPr/>
              <p:nvPr/>
            </p:nvSpPr>
            <p:spPr>
              <a:xfrm>
                <a:off x="5003405" y="3641746"/>
                <a:ext cx="322200" cy="193800"/>
              </a:xfrm>
              <a:prstGeom prst="rect">
                <a:avLst/>
              </a:prstGeom>
              <a:solidFill>
                <a:srgbClr val="6D49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8"/>
              <p:cNvSpPr/>
              <p:nvPr/>
            </p:nvSpPr>
            <p:spPr>
              <a:xfrm>
                <a:off x="4966893" y="3457596"/>
                <a:ext cx="393700" cy="82550"/>
              </a:xfrm>
              <a:custGeom>
                <a:avLst/>
                <a:gdLst/>
                <a:ahLst/>
                <a:cxnLst/>
                <a:rect l="l" t="t" r="r" b="b"/>
                <a:pathLst>
                  <a:path w="172" h="36" extrusionOk="0">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8"/>
              <p:cNvSpPr/>
              <p:nvPr/>
            </p:nvSpPr>
            <p:spPr>
              <a:xfrm>
                <a:off x="5095481" y="3638571"/>
                <a:ext cx="136525" cy="225425"/>
              </a:xfrm>
              <a:custGeom>
                <a:avLst/>
                <a:gdLst/>
                <a:ahLst/>
                <a:cxnLst/>
                <a:rect l="l" t="t" r="r" b="b"/>
                <a:pathLst>
                  <a:path w="86" h="142" extrusionOk="0">
                    <a:moveTo>
                      <a:pt x="43" y="142"/>
                    </a:moveTo>
                    <a:lnTo>
                      <a:pt x="0" y="100"/>
                    </a:lnTo>
                    <a:lnTo>
                      <a:pt x="0" y="0"/>
                    </a:lnTo>
                    <a:lnTo>
                      <a:pt x="86" y="0"/>
                    </a:lnTo>
                    <a:lnTo>
                      <a:pt x="86" y="100"/>
                    </a:lnTo>
                    <a:lnTo>
                      <a:pt x="43" y="142"/>
                    </a:lnTo>
                    <a:close/>
                  </a:path>
                </a:pathLst>
              </a:custGeom>
              <a:solidFill>
                <a:srgbClr val="E0BB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8"/>
              <p:cNvSpPr/>
              <p:nvPr/>
            </p:nvSpPr>
            <p:spPr>
              <a:xfrm>
                <a:off x="5095481" y="3603646"/>
                <a:ext cx="136525" cy="119063"/>
              </a:xfrm>
              <a:custGeom>
                <a:avLst/>
                <a:gdLst/>
                <a:ahLst/>
                <a:cxnLst/>
                <a:rect l="l" t="t" r="r" b="b"/>
                <a:pathLst>
                  <a:path w="60" h="52" extrusionOk="0">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8"/>
              <p:cNvSpPr/>
              <p:nvPr/>
            </p:nvSpPr>
            <p:spPr>
              <a:xfrm>
                <a:off x="5003405" y="3392509"/>
                <a:ext cx="322263" cy="301625"/>
              </a:xfrm>
              <a:custGeom>
                <a:avLst/>
                <a:gdLst/>
                <a:ahLst/>
                <a:cxnLst/>
                <a:rect l="l" t="t" r="r" b="b"/>
                <a:pathLst>
                  <a:path w="141" h="133" extrusionOk="0">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8"/>
              <p:cNvSpPr/>
              <p:nvPr/>
            </p:nvSpPr>
            <p:spPr>
              <a:xfrm>
                <a:off x="5001818" y="3238521"/>
                <a:ext cx="228600" cy="242888"/>
              </a:xfrm>
              <a:custGeom>
                <a:avLst/>
                <a:gdLst/>
                <a:ahLst/>
                <a:cxnLst/>
                <a:rect l="l" t="t" r="r" b="b"/>
                <a:pathLst>
                  <a:path w="100" h="106" extrusionOk="0">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8"/>
              <p:cNvSpPr/>
              <p:nvPr/>
            </p:nvSpPr>
            <p:spPr>
              <a:xfrm>
                <a:off x="5097068" y="3238521"/>
                <a:ext cx="228600" cy="242888"/>
              </a:xfrm>
              <a:custGeom>
                <a:avLst/>
                <a:gdLst/>
                <a:ahLst/>
                <a:cxnLst/>
                <a:rect l="l" t="t" r="r" b="b"/>
                <a:pathLst>
                  <a:path w="100" h="106" extrusionOk="0">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3" name="Google Shape;193;p18"/>
            <p:cNvSpPr/>
            <p:nvPr/>
          </p:nvSpPr>
          <p:spPr>
            <a:xfrm>
              <a:off x="4857230" y="4851619"/>
              <a:ext cx="466120" cy="1128590"/>
            </a:xfrm>
            <a:custGeom>
              <a:avLst/>
              <a:gdLst/>
              <a:ahLst/>
              <a:cxnLst/>
              <a:rect l="l" t="t" r="r" b="b"/>
              <a:pathLst>
                <a:path w="273" h="661" extrusionOk="0">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1626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8"/>
            <p:cNvSpPr/>
            <p:nvPr/>
          </p:nvSpPr>
          <p:spPr>
            <a:xfrm>
              <a:off x="5345546" y="4330863"/>
              <a:ext cx="286843" cy="430264"/>
            </a:xfrm>
            <a:custGeom>
              <a:avLst/>
              <a:gdLst/>
              <a:ahLst/>
              <a:cxnLst/>
              <a:rect l="l" t="t" r="r" b="b"/>
              <a:pathLst>
                <a:path w="116" h="174" extrusionOk="0">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8"/>
            <p:cNvSpPr/>
            <p:nvPr/>
          </p:nvSpPr>
          <p:spPr>
            <a:xfrm>
              <a:off x="4710393" y="4330863"/>
              <a:ext cx="123000" cy="746100"/>
            </a:xfrm>
            <a:prstGeom prst="rect">
              <a:avLst/>
            </a:prstGeom>
            <a:solidFill>
              <a:srgbClr val="DFB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8"/>
            <p:cNvSpPr/>
            <p:nvPr/>
          </p:nvSpPr>
          <p:spPr>
            <a:xfrm>
              <a:off x="4706979" y="4948941"/>
              <a:ext cx="126347" cy="254402"/>
            </a:xfrm>
            <a:custGeom>
              <a:avLst/>
              <a:gdLst/>
              <a:ahLst/>
              <a:cxnLst/>
              <a:rect l="l" t="t" r="r" b="b"/>
              <a:pathLst>
                <a:path w="51" h="103" extrusionOk="0">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8"/>
            <p:cNvSpPr/>
            <p:nvPr/>
          </p:nvSpPr>
          <p:spPr>
            <a:xfrm>
              <a:off x="5506041" y="4634780"/>
              <a:ext cx="250988" cy="126347"/>
            </a:xfrm>
            <a:custGeom>
              <a:avLst/>
              <a:gdLst/>
              <a:ahLst/>
              <a:cxnLst/>
              <a:rect l="l" t="t" r="r" b="b"/>
              <a:pathLst>
                <a:path w="102" h="51" extrusionOk="0">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8"/>
            <p:cNvSpPr/>
            <p:nvPr/>
          </p:nvSpPr>
          <p:spPr>
            <a:xfrm>
              <a:off x="4710393" y="4330863"/>
              <a:ext cx="123000" cy="37500"/>
            </a:xfrm>
            <a:prstGeom prst="rect">
              <a:avLst/>
            </a:prstGeom>
            <a:solidFill>
              <a:srgbClr val="C3A4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8"/>
            <p:cNvSpPr/>
            <p:nvPr/>
          </p:nvSpPr>
          <p:spPr>
            <a:xfrm>
              <a:off x="5345546" y="4330863"/>
              <a:ext cx="126300" cy="37500"/>
            </a:xfrm>
            <a:prstGeom prst="rect">
              <a:avLst/>
            </a:prstGeom>
            <a:solidFill>
              <a:srgbClr val="C3A4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8"/>
            <p:cNvSpPr/>
            <p:nvPr/>
          </p:nvSpPr>
          <p:spPr>
            <a:xfrm>
              <a:off x="4688198" y="4018410"/>
              <a:ext cx="805892" cy="833210"/>
            </a:xfrm>
            <a:custGeom>
              <a:avLst/>
              <a:gdLst/>
              <a:ahLst/>
              <a:cxnLst/>
              <a:rect l="l" t="t" r="r" b="b"/>
              <a:pathLst>
                <a:path w="805892" h="833210" extrusionOk="0">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1" name="Google Shape;201;p18"/>
            <p:cNvSpPr/>
            <p:nvPr/>
          </p:nvSpPr>
          <p:spPr>
            <a:xfrm>
              <a:off x="5202124" y="5963136"/>
              <a:ext cx="278306" cy="145128"/>
            </a:xfrm>
            <a:custGeom>
              <a:avLst/>
              <a:gdLst/>
              <a:ahLst/>
              <a:cxnLst/>
              <a:rect l="l" t="t" r="r" b="b"/>
              <a:pathLst>
                <a:path w="113" h="59" extrusionOk="0">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8"/>
            <p:cNvSpPr/>
            <p:nvPr/>
          </p:nvSpPr>
          <p:spPr>
            <a:xfrm>
              <a:off x="4857230" y="5963136"/>
              <a:ext cx="278306" cy="145128"/>
            </a:xfrm>
            <a:custGeom>
              <a:avLst/>
              <a:gdLst/>
              <a:ahLst/>
              <a:cxnLst/>
              <a:rect l="l" t="t" r="r" b="b"/>
              <a:pathLst>
                <a:path w="112" h="59" extrusionOk="0">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3" name="Google Shape;203;p18"/>
          <p:cNvSpPr txBox="1"/>
          <p:nvPr/>
        </p:nvSpPr>
        <p:spPr>
          <a:xfrm>
            <a:off x="932587" y="2188541"/>
            <a:ext cx="1246500" cy="489600"/>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000000"/>
              </a:buClr>
              <a:buSzPts val="1600"/>
              <a:buFont typeface="Arial"/>
              <a:buNone/>
            </a:pPr>
            <a:r>
              <a:rPr lang="en" b="1" i="0" u="none" strike="noStrike" cap="none">
                <a:solidFill>
                  <a:srgbClr val="202020"/>
                </a:solidFill>
                <a:latin typeface="Montserrat"/>
                <a:ea typeface="Montserrat"/>
                <a:cs typeface="Montserrat"/>
                <a:sym typeface="Montserrat"/>
              </a:rPr>
              <a:t>DEV</a:t>
            </a:r>
            <a:endParaRPr b="1" i="0" u="none" strike="noStrike" cap="none">
              <a:solidFill>
                <a:srgbClr val="000000"/>
              </a:solidFill>
              <a:latin typeface="Montserrat"/>
              <a:ea typeface="Montserrat"/>
              <a:cs typeface="Montserrat"/>
              <a:sym typeface="Montserrat"/>
            </a:endParaRPr>
          </a:p>
        </p:txBody>
      </p:sp>
      <p:sp>
        <p:nvSpPr>
          <p:cNvPr id="204" name="Google Shape;204;p18"/>
          <p:cNvSpPr txBox="1"/>
          <p:nvPr/>
        </p:nvSpPr>
        <p:spPr>
          <a:xfrm>
            <a:off x="3593472" y="2188550"/>
            <a:ext cx="865800" cy="489600"/>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000000"/>
              </a:buClr>
              <a:buSzPts val="1600"/>
              <a:buFont typeface="Arial"/>
              <a:buNone/>
            </a:pPr>
            <a:r>
              <a:rPr lang="en" b="1" i="0" u="none" strike="noStrike" cap="none">
                <a:solidFill>
                  <a:schemeClr val="dk1"/>
                </a:solidFill>
                <a:latin typeface="Montserrat"/>
                <a:ea typeface="Montserrat"/>
                <a:cs typeface="Montserrat"/>
                <a:sym typeface="Montserrat"/>
              </a:rPr>
              <a:t>OPS</a:t>
            </a:r>
            <a:endParaRPr b="1" i="0" u="none" strike="noStrike" cap="none">
              <a:solidFill>
                <a:srgbClr val="000000"/>
              </a:solidFill>
              <a:latin typeface="Montserrat"/>
              <a:ea typeface="Montserrat"/>
              <a:cs typeface="Montserrat"/>
              <a:sym typeface="Montserrat"/>
            </a:endParaRPr>
          </a:p>
        </p:txBody>
      </p:sp>
      <p:grpSp>
        <p:nvGrpSpPr>
          <p:cNvPr id="205" name="Google Shape;205;p18"/>
          <p:cNvGrpSpPr/>
          <p:nvPr/>
        </p:nvGrpSpPr>
        <p:grpSpPr>
          <a:xfrm>
            <a:off x="1839629" y="3127160"/>
            <a:ext cx="468414" cy="432734"/>
            <a:chOff x="2131981" y="4023484"/>
            <a:chExt cx="655124" cy="676042"/>
          </a:xfrm>
        </p:grpSpPr>
        <p:sp>
          <p:nvSpPr>
            <p:cNvPr id="206" name="Google Shape;206;p18"/>
            <p:cNvSpPr/>
            <p:nvPr/>
          </p:nvSpPr>
          <p:spPr>
            <a:xfrm>
              <a:off x="2150521" y="4053569"/>
              <a:ext cx="615950" cy="596900"/>
            </a:xfrm>
            <a:custGeom>
              <a:avLst/>
              <a:gdLst/>
              <a:ahLst/>
              <a:cxnLst/>
              <a:rect l="l" t="t" r="r" b="b"/>
              <a:pathLst>
                <a:path w="615950" h="596900" extrusionOk="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07" name="Google Shape;207;p18"/>
            <p:cNvSpPr/>
            <p:nvPr/>
          </p:nvSpPr>
          <p:spPr>
            <a:xfrm>
              <a:off x="2131981" y="4023484"/>
              <a:ext cx="655124" cy="676042"/>
            </a:xfrm>
            <a:custGeom>
              <a:avLst/>
              <a:gdLst/>
              <a:ahLst/>
              <a:cxnLst/>
              <a:rect l="l" t="t" r="r" b="b"/>
              <a:pathLst>
                <a:path w="371" h="383" extrusionOk="0">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sp>
        <p:nvSpPr>
          <p:cNvPr id="208" name="Google Shape;208;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a:t>
            </a:fld>
            <a:endParaRPr/>
          </a:p>
        </p:txBody>
      </p:sp>
      <p:sp>
        <p:nvSpPr>
          <p:cNvPr id="209" name="Google Shape;209;p18"/>
          <p:cNvSpPr/>
          <p:nvPr/>
        </p:nvSpPr>
        <p:spPr>
          <a:xfrm>
            <a:off x="518200" y="616075"/>
            <a:ext cx="34986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a:latin typeface="Montserrat Black"/>
                <a:ea typeface="Montserrat Black"/>
                <a:cs typeface="Montserrat Black"/>
                <a:sym typeface="Montserrat Black"/>
              </a:rPr>
              <a:t>Happy DevOps</a:t>
            </a:r>
            <a:endParaRPr sz="2000">
              <a:latin typeface="Montserrat Black"/>
              <a:ea typeface="Montserrat Black"/>
              <a:cs typeface="Montserrat Black"/>
              <a:sym typeface="Montserrat Black"/>
            </a:endParaRPr>
          </a:p>
        </p:txBody>
      </p:sp>
      <p:pic>
        <p:nvPicPr>
          <p:cNvPr id="210" name="Google Shape;210;p18"/>
          <p:cNvPicPr preferRelativeResize="0"/>
          <p:nvPr/>
        </p:nvPicPr>
        <p:blipFill rotWithShape="1">
          <a:blip r:embed="rId3">
            <a:alphaModFix/>
          </a:blip>
          <a:srcRect t="24758" b="24713"/>
          <a:stretch/>
        </p:blipFill>
        <p:spPr>
          <a:xfrm>
            <a:off x="2780985" y="2913207"/>
            <a:ext cx="205500" cy="1160143"/>
          </a:xfrm>
          <a:prstGeom prst="rect">
            <a:avLst/>
          </a:prstGeom>
          <a:noFill/>
          <a:ln>
            <a:noFill/>
          </a:ln>
        </p:spPr>
      </p:pic>
      <p:grpSp>
        <p:nvGrpSpPr>
          <p:cNvPr id="211" name="Google Shape;211;p18"/>
          <p:cNvGrpSpPr/>
          <p:nvPr/>
        </p:nvGrpSpPr>
        <p:grpSpPr>
          <a:xfrm>
            <a:off x="4941224" y="1576917"/>
            <a:ext cx="3959768" cy="2743793"/>
            <a:chOff x="6720987" y="2662342"/>
            <a:chExt cx="5387440" cy="3733051"/>
          </a:xfrm>
        </p:grpSpPr>
        <p:grpSp>
          <p:nvGrpSpPr>
            <p:cNvPr id="212" name="Google Shape;212;p18"/>
            <p:cNvGrpSpPr/>
            <p:nvPr/>
          </p:nvGrpSpPr>
          <p:grpSpPr>
            <a:xfrm>
              <a:off x="6720987" y="4721398"/>
              <a:ext cx="1368194" cy="723234"/>
              <a:chOff x="6002213" y="3425254"/>
              <a:chExt cx="1587600" cy="723234"/>
            </a:xfrm>
          </p:grpSpPr>
          <p:sp>
            <p:nvSpPr>
              <p:cNvPr id="213" name="Google Shape;213;p18"/>
              <p:cNvSpPr/>
              <p:nvPr/>
            </p:nvSpPr>
            <p:spPr>
              <a:xfrm>
                <a:off x="6002213" y="3425254"/>
                <a:ext cx="1587600" cy="216000"/>
              </a:xfrm>
              <a:prstGeom prst="rect">
                <a:avLst/>
              </a:prstGeom>
              <a:solidFill>
                <a:schemeClr val="accent1"/>
              </a:solidFill>
              <a:ln>
                <a:noFill/>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14" name="Google Shape;214;p18"/>
              <p:cNvSpPr/>
              <p:nvPr/>
            </p:nvSpPr>
            <p:spPr>
              <a:xfrm>
                <a:off x="6002213" y="3932488"/>
                <a:ext cx="1587600" cy="216000"/>
              </a:xfrm>
              <a:prstGeom prst="rect">
                <a:avLst/>
              </a:prstGeom>
              <a:solidFill>
                <a:schemeClr val="accent1"/>
              </a:solidFill>
              <a:ln>
                <a:noFill/>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grpSp>
        <p:grpSp>
          <p:nvGrpSpPr>
            <p:cNvPr id="215" name="Google Shape;215;p18"/>
            <p:cNvGrpSpPr/>
            <p:nvPr/>
          </p:nvGrpSpPr>
          <p:grpSpPr>
            <a:xfrm>
              <a:off x="8860829" y="4243916"/>
              <a:ext cx="2184606" cy="2151478"/>
              <a:chOff x="8860829" y="4243916"/>
              <a:chExt cx="2184606" cy="2151478"/>
            </a:xfrm>
          </p:grpSpPr>
          <p:sp>
            <p:nvSpPr>
              <p:cNvPr id="216" name="Google Shape;216;p18"/>
              <p:cNvSpPr/>
              <p:nvPr/>
            </p:nvSpPr>
            <p:spPr>
              <a:xfrm>
                <a:off x="8860829" y="5970914"/>
                <a:ext cx="2174100" cy="275400"/>
              </a:xfrm>
              <a:prstGeom prst="ellipse">
                <a:avLst/>
              </a:prstGeom>
              <a:solidFill>
                <a:schemeClr val="lt1">
                  <a:alpha val="20000"/>
                </a:schemeClr>
              </a:solidFill>
              <a:ln>
                <a:noFill/>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grpSp>
            <p:nvGrpSpPr>
              <p:cNvPr id="217" name="Google Shape;217;p18"/>
              <p:cNvGrpSpPr/>
              <p:nvPr/>
            </p:nvGrpSpPr>
            <p:grpSpPr>
              <a:xfrm rot="2001851">
                <a:off x="9266480" y="4510218"/>
                <a:ext cx="1453579" cy="1618873"/>
                <a:chOff x="8504238" y="4584570"/>
                <a:chExt cx="1236900" cy="1377554"/>
              </a:xfrm>
            </p:grpSpPr>
            <p:sp>
              <p:nvSpPr>
                <p:cNvPr id="218" name="Google Shape;218;p18"/>
                <p:cNvSpPr/>
                <p:nvPr/>
              </p:nvSpPr>
              <p:spPr>
                <a:xfrm>
                  <a:off x="8504238" y="4725224"/>
                  <a:ext cx="1236900" cy="1236900"/>
                </a:xfrm>
                <a:prstGeom prst="ellipse">
                  <a:avLst/>
                </a:prstGeom>
                <a:solidFill>
                  <a:srgbClr val="FEFEFE"/>
                </a:solidFill>
                <a:ln>
                  <a:noFill/>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19" name="Google Shape;219;p18"/>
                <p:cNvSpPr/>
                <p:nvPr/>
              </p:nvSpPr>
              <p:spPr>
                <a:xfrm>
                  <a:off x="8618558" y="5282139"/>
                  <a:ext cx="504000" cy="504000"/>
                </a:xfrm>
                <a:prstGeom prst="ellipse">
                  <a:avLst/>
                </a:prstGeom>
                <a:solidFill>
                  <a:schemeClr val="dk1">
                    <a:alpha val="9020"/>
                  </a:schemeClr>
                </a:solidFill>
                <a:ln>
                  <a:noFill/>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grpSp>
              <p:nvGrpSpPr>
                <p:cNvPr id="220" name="Google Shape;220;p18"/>
                <p:cNvGrpSpPr/>
                <p:nvPr/>
              </p:nvGrpSpPr>
              <p:grpSpPr>
                <a:xfrm>
                  <a:off x="8952456" y="4584570"/>
                  <a:ext cx="340316" cy="220573"/>
                  <a:chOff x="8964163" y="4017555"/>
                  <a:chExt cx="340316" cy="366035"/>
                </a:xfrm>
              </p:grpSpPr>
              <p:sp>
                <p:nvSpPr>
                  <p:cNvPr id="221" name="Google Shape;221;p18"/>
                  <p:cNvSpPr/>
                  <p:nvPr/>
                </p:nvSpPr>
                <p:spPr>
                  <a:xfrm>
                    <a:off x="8964163" y="4051662"/>
                    <a:ext cx="340316" cy="331928"/>
                  </a:xfrm>
                  <a:custGeom>
                    <a:avLst/>
                    <a:gdLst/>
                    <a:ahLst/>
                    <a:cxnLst/>
                    <a:rect l="l" t="t" r="r" b="b"/>
                    <a:pathLst>
                      <a:path w="340316" h="331928" extrusionOk="0">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rgbClr val="292929"/>
                  </a:solidFill>
                  <a:ln>
                    <a:noFill/>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22" name="Google Shape;222;p18"/>
                  <p:cNvSpPr/>
                  <p:nvPr/>
                </p:nvSpPr>
                <p:spPr>
                  <a:xfrm>
                    <a:off x="8964163" y="4017555"/>
                    <a:ext cx="340200" cy="82500"/>
                  </a:xfrm>
                  <a:prstGeom prst="ellipse">
                    <a:avLst/>
                  </a:prstGeom>
                  <a:solidFill>
                    <a:srgbClr val="FEFEFE"/>
                  </a:solidFill>
                  <a:ln>
                    <a:noFill/>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grpSp>
          </p:grpSp>
        </p:grpSp>
        <p:sp>
          <p:nvSpPr>
            <p:cNvPr id="223" name="Google Shape;223;p18"/>
            <p:cNvSpPr/>
            <p:nvPr/>
          </p:nvSpPr>
          <p:spPr>
            <a:xfrm rot="1770690">
              <a:off x="10275048" y="4084067"/>
              <a:ext cx="304039" cy="540674"/>
            </a:xfrm>
            <a:custGeom>
              <a:avLst/>
              <a:gdLst/>
              <a:ahLst/>
              <a:cxnLst/>
              <a:rect l="l" t="t" r="r" b="b"/>
              <a:pathLst>
                <a:path w="399384" h="710227" extrusionOk="0">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24"/>
                <a:buFont typeface="Arial"/>
                <a:buNone/>
              </a:pPr>
              <a:endParaRPr sz="1324" b="0" i="0" u="none" strike="noStrike" cap="none">
                <a:solidFill>
                  <a:srgbClr val="FFFFFF"/>
                </a:solidFill>
                <a:latin typeface="Quattrocento Sans"/>
                <a:ea typeface="Quattrocento Sans"/>
                <a:cs typeface="Quattrocento Sans"/>
                <a:sym typeface="Quattrocento Sans"/>
              </a:endParaRPr>
            </a:p>
          </p:txBody>
        </p:sp>
        <p:sp>
          <p:nvSpPr>
            <p:cNvPr id="224" name="Google Shape;224;p18"/>
            <p:cNvSpPr/>
            <p:nvPr/>
          </p:nvSpPr>
          <p:spPr>
            <a:xfrm>
              <a:off x="10262885" y="3860293"/>
              <a:ext cx="423736" cy="408026"/>
            </a:xfrm>
            <a:custGeom>
              <a:avLst/>
              <a:gdLst/>
              <a:ahLst/>
              <a:cxnLst/>
              <a:rect l="l" t="t" r="r" b="b"/>
              <a:pathLst>
                <a:path w="388" h="374" extrusionOk="0">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spcFirstLastPara="1" wrap="square" lIns="67200" tIns="33600" rIns="67200" bIns="33600" anchor="t" anchorCtr="0">
              <a:noAutofit/>
            </a:bodyPr>
            <a:lstStyle/>
            <a:p>
              <a:pPr marL="0" marR="0" lvl="0" indent="0" algn="l" rtl="0">
                <a:lnSpc>
                  <a:spcPct val="100000"/>
                </a:lnSpc>
                <a:spcBef>
                  <a:spcPts val="0"/>
                </a:spcBef>
                <a:spcAft>
                  <a:spcPts val="0"/>
                </a:spcAft>
                <a:buClr>
                  <a:srgbClr val="000000"/>
                </a:buClr>
                <a:buSzPts val="1324"/>
                <a:buFont typeface="Arial"/>
                <a:buNone/>
              </a:pPr>
              <a:endParaRPr sz="1324" b="0" i="0" u="none" strike="noStrike" cap="none">
                <a:solidFill>
                  <a:srgbClr val="FFFFFF"/>
                </a:solidFill>
                <a:latin typeface="Quattrocento Sans"/>
                <a:ea typeface="Quattrocento Sans"/>
                <a:cs typeface="Quattrocento Sans"/>
                <a:sym typeface="Quattrocento Sans"/>
              </a:endParaRPr>
            </a:p>
          </p:txBody>
        </p:sp>
        <p:sp>
          <p:nvSpPr>
            <p:cNvPr id="225" name="Google Shape;225;p18"/>
            <p:cNvSpPr/>
            <p:nvPr/>
          </p:nvSpPr>
          <p:spPr>
            <a:xfrm>
              <a:off x="8435995" y="2662342"/>
              <a:ext cx="3672432" cy="3672432"/>
            </a:xfrm>
            <a:prstGeom prst="irregularSeal1">
              <a:avLst/>
            </a:prstGeom>
            <a:solidFill>
              <a:srgbClr val="FFF100">
                <a:alpha val="69020"/>
              </a:srgbClr>
            </a:solidFill>
            <a:ln>
              <a:noFill/>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26" name="Google Shape;226;p18"/>
            <p:cNvSpPr/>
            <p:nvPr/>
          </p:nvSpPr>
          <p:spPr>
            <a:xfrm rot="9900019">
              <a:off x="8888953" y="3045406"/>
              <a:ext cx="2700483" cy="2700483"/>
            </a:xfrm>
            <a:prstGeom prst="irregularSeal1">
              <a:avLst/>
            </a:prstGeom>
            <a:solidFill>
              <a:srgbClr val="FFB900">
                <a:alpha val="80000"/>
              </a:srgbClr>
            </a:solidFill>
            <a:ln>
              <a:noFill/>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27" name="Google Shape;227;p18"/>
            <p:cNvSpPr/>
            <p:nvPr/>
          </p:nvSpPr>
          <p:spPr>
            <a:xfrm rot="5400000">
              <a:off x="9418644" y="3542968"/>
              <a:ext cx="1916892" cy="1916892"/>
            </a:xfrm>
            <a:prstGeom prst="irregularSeal1">
              <a:avLst/>
            </a:prstGeom>
            <a:solidFill>
              <a:srgbClr val="DC3C00">
                <a:alpha val="80000"/>
              </a:srgbClr>
            </a:solidFill>
            <a:ln>
              <a:noFill/>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grpSp>
      <p:sp>
        <p:nvSpPr>
          <p:cNvPr id="228" name="Google Shape;228;p18"/>
          <p:cNvSpPr/>
          <p:nvPr/>
        </p:nvSpPr>
        <p:spPr>
          <a:xfrm>
            <a:off x="2955824" y="4339079"/>
            <a:ext cx="205500" cy="1104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29" name="Google Shape;229;p18"/>
          <p:cNvSpPr/>
          <p:nvPr/>
        </p:nvSpPr>
        <p:spPr>
          <a:xfrm>
            <a:off x="3357463" y="4449510"/>
            <a:ext cx="205500" cy="1104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30" name="Google Shape;230;p18"/>
          <p:cNvSpPr/>
          <p:nvPr/>
        </p:nvSpPr>
        <p:spPr>
          <a:xfrm>
            <a:off x="3908282" y="4360276"/>
            <a:ext cx="205500" cy="1104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31" name="Google Shape;231;p18"/>
          <p:cNvSpPr/>
          <p:nvPr/>
        </p:nvSpPr>
        <p:spPr>
          <a:xfrm rot="2448043">
            <a:off x="3656687" y="4282726"/>
            <a:ext cx="205684" cy="110407"/>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32" name="Google Shape;232;p18"/>
          <p:cNvSpPr/>
          <p:nvPr/>
        </p:nvSpPr>
        <p:spPr>
          <a:xfrm rot="-2280418">
            <a:off x="2378157" y="4376441"/>
            <a:ext cx="205600" cy="110484"/>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33" name="Google Shape;233;p18"/>
          <p:cNvSpPr/>
          <p:nvPr/>
        </p:nvSpPr>
        <p:spPr>
          <a:xfrm rot="-2223228">
            <a:off x="2840517" y="4223265"/>
            <a:ext cx="205621" cy="110521"/>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34" name="Google Shape;234;p18"/>
          <p:cNvSpPr/>
          <p:nvPr/>
        </p:nvSpPr>
        <p:spPr>
          <a:xfrm>
            <a:off x="1813963" y="4339906"/>
            <a:ext cx="205500" cy="1104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35" name="Google Shape;235;p18"/>
          <p:cNvSpPr/>
          <p:nvPr/>
        </p:nvSpPr>
        <p:spPr>
          <a:xfrm rot="-1739863">
            <a:off x="2241019" y="4305128"/>
            <a:ext cx="205456" cy="110377"/>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grpSp>
        <p:nvGrpSpPr>
          <p:cNvPr id="236" name="Google Shape;236;p18"/>
          <p:cNvGrpSpPr/>
          <p:nvPr/>
        </p:nvGrpSpPr>
        <p:grpSpPr>
          <a:xfrm>
            <a:off x="870393" y="4223905"/>
            <a:ext cx="6172159" cy="359212"/>
            <a:chOff x="1182443" y="6263681"/>
            <a:chExt cx="8397496" cy="488724"/>
          </a:xfrm>
        </p:grpSpPr>
        <p:sp>
          <p:nvSpPr>
            <p:cNvPr id="237" name="Google Shape;237;p18"/>
            <p:cNvSpPr/>
            <p:nvPr/>
          </p:nvSpPr>
          <p:spPr>
            <a:xfrm>
              <a:off x="4756888" y="6467791"/>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38" name="Google Shape;238;p18"/>
            <p:cNvSpPr/>
            <p:nvPr/>
          </p:nvSpPr>
          <p:spPr>
            <a:xfrm>
              <a:off x="3482116" y="6579582"/>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39" name="Google Shape;239;p18"/>
            <p:cNvSpPr/>
            <p:nvPr/>
          </p:nvSpPr>
          <p:spPr>
            <a:xfrm>
              <a:off x="3805829" y="6579582"/>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40" name="Google Shape;240;p18"/>
            <p:cNvSpPr/>
            <p:nvPr/>
          </p:nvSpPr>
          <p:spPr>
            <a:xfrm>
              <a:off x="3576646" y="6426281"/>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41" name="Google Shape;241;p18"/>
            <p:cNvSpPr/>
            <p:nvPr/>
          </p:nvSpPr>
          <p:spPr>
            <a:xfrm>
              <a:off x="4140850" y="6579582"/>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42" name="Google Shape;242;p18"/>
            <p:cNvSpPr/>
            <p:nvPr/>
          </p:nvSpPr>
          <p:spPr>
            <a:xfrm>
              <a:off x="2920502" y="6579582"/>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43" name="Google Shape;243;p18"/>
            <p:cNvSpPr/>
            <p:nvPr/>
          </p:nvSpPr>
          <p:spPr>
            <a:xfrm>
              <a:off x="4908031" y="6576518"/>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44" name="Google Shape;244;p18"/>
            <p:cNvSpPr/>
            <p:nvPr/>
          </p:nvSpPr>
          <p:spPr>
            <a:xfrm>
              <a:off x="5136108" y="6602105"/>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45" name="Google Shape;245;p18"/>
            <p:cNvSpPr/>
            <p:nvPr/>
          </p:nvSpPr>
          <p:spPr>
            <a:xfrm>
              <a:off x="5459821" y="6602105"/>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46" name="Google Shape;246;p18"/>
            <p:cNvSpPr/>
            <p:nvPr/>
          </p:nvSpPr>
          <p:spPr>
            <a:xfrm>
              <a:off x="1907660" y="6440077"/>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47" name="Google Shape;247;p18"/>
            <p:cNvSpPr/>
            <p:nvPr/>
          </p:nvSpPr>
          <p:spPr>
            <a:xfrm>
              <a:off x="1716684" y="6542489"/>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48" name="Google Shape;248;p18"/>
            <p:cNvSpPr/>
            <p:nvPr/>
          </p:nvSpPr>
          <p:spPr>
            <a:xfrm>
              <a:off x="2058803" y="6548804"/>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49" name="Google Shape;249;p18"/>
            <p:cNvSpPr/>
            <p:nvPr/>
          </p:nvSpPr>
          <p:spPr>
            <a:xfrm>
              <a:off x="2286880" y="6574391"/>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50" name="Google Shape;250;p18"/>
            <p:cNvSpPr/>
            <p:nvPr/>
          </p:nvSpPr>
          <p:spPr>
            <a:xfrm>
              <a:off x="2610593" y="6574391"/>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51" name="Google Shape;251;p18"/>
            <p:cNvSpPr/>
            <p:nvPr/>
          </p:nvSpPr>
          <p:spPr>
            <a:xfrm rot="2446876">
              <a:off x="2733462" y="6336796"/>
              <a:ext cx="279712" cy="150171"/>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52" name="Google Shape;252;p18"/>
            <p:cNvSpPr/>
            <p:nvPr/>
          </p:nvSpPr>
          <p:spPr>
            <a:xfrm>
              <a:off x="1182443" y="6526986"/>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53" name="Google Shape;253;p18"/>
            <p:cNvSpPr/>
            <p:nvPr/>
          </p:nvSpPr>
          <p:spPr>
            <a:xfrm>
              <a:off x="7852836" y="6440077"/>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54" name="Google Shape;254;p18"/>
            <p:cNvSpPr/>
            <p:nvPr/>
          </p:nvSpPr>
          <p:spPr>
            <a:xfrm>
              <a:off x="7661860" y="6542489"/>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55" name="Google Shape;255;p18"/>
            <p:cNvSpPr/>
            <p:nvPr/>
          </p:nvSpPr>
          <p:spPr>
            <a:xfrm>
              <a:off x="8003979" y="6548804"/>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56" name="Google Shape;256;p18"/>
            <p:cNvSpPr/>
            <p:nvPr/>
          </p:nvSpPr>
          <p:spPr>
            <a:xfrm>
              <a:off x="8232056" y="6574391"/>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57" name="Google Shape;257;p18"/>
            <p:cNvSpPr/>
            <p:nvPr/>
          </p:nvSpPr>
          <p:spPr>
            <a:xfrm>
              <a:off x="8734151" y="6602105"/>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58" name="Google Shape;258;p18"/>
            <p:cNvSpPr/>
            <p:nvPr/>
          </p:nvSpPr>
          <p:spPr>
            <a:xfrm>
              <a:off x="9057864" y="6602105"/>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59" name="Google Shape;259;p18"/>
            <p:cNvSpPr/>
            <p:nvPr/>
          </p:nvSpPr>
          <p:spPr>
            <a:xfrm rot="2446876">
              <a:off x="9285133" y="6507950"/>
              <a:ext cx="279712" cy="150171"/>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60" name="Google Shape;260;p18"/>
            <p:cNvSpPr/>
            <p:nvPr/>
          </p:nvSpPr>
          <p:spPr>
            <a:xfrm rot="-1738981">
              <a:off x="8532411" y="6458968"/>
              <a:ext cx="279847" cy="150268"/>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61" name="Google Shape;261;p18"/>
            <p:cNvSpPr/>
            <p:nvPr/>
          </p:nvSpPr>
          <p:spPr>
            <a:xfrm>
              <a:off x="6621782" y="6542489"/>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62" name="Google Shape;262;p18"/>
            <p:cNvSpPr/>
            <p:nvPr/>
          </p:nvSpPr>
          <p:spPr>
            <a:xfrm>
              <a:off x="6375336" y="6602105"/>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63" name="Google Shape;263;p18"/>
            <p:cNvSpPr/>
            <p:nvPr/>
          </p:nvSpPr>
          <p:spPr>
            <a:xfrm>
              <a:off x="6881797" y="6602105"/>
              <a:ext cx="279600" cy="150300"/>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grpSp>
      <p:sp>
        <p:nvSpPr>
          <p:cNvPr id="264" name="Google Shape;264;p18"/>
          <p:cNvSpPr txBox="1"/>
          <p:nvPr/>
        </p:nvSpPr>
        <p:spPr>
          <a:xfrm>
            <a:off x="7042988" y="3928351"/>
            <a:ext cx="1365000" cy="461700"/>
          </a:xfrm>
          <a:prstGeom prst="rect">
            <a:avLst/>
          </a:prstGeom>
          <a:noFill/>
          <a:ln>
            <a:noFill/>
          </a:ln>
        </p:spPr>
        <p:txBody>
          <a:bodyPr spcFirstLastPara="1" wrap="square" lIns="134425" tIns="107525" rIns="134425" bIns="107525" anchor="t" anchorCtr="0">
            <a:spAutoFit/>
          </a:bodyPr>
          <a:lstStyle/>
          <a:p>
            <a:pPr marL="0" marR="0" lvl="0" indent="0" algn="l" rtl="0">
              <a:lnSpc>
                <a:spcPct val="90000"/>
              </a:lnSpc>
              <a:spcBef>
                <a:spcPts val="0"/>
              </a:spcBef>
              <a:spcAft>
                <a:spcPts val="0"/>
              </a:spcAft>
              <a:buClr>
                <a:srgbClr val="000000"/>
              </a:buClr>
              <a:buSzPts val="1765"/>
              <a:buFont typeface="Arial"/>
              <a:buNone/>
            </a:pPr>
            <a:r>
              <a:rPr lang="en" sz="1765" b="0" i="0" u="none" strike="noStrike" cap="none">
                <a:solidFill>
                  <a:srgbClr val="FFFFFF"/>
                </a:solidFill>
                <a:latin typeface="Quattrocento Sans"/>
                <a:ea typeface="Quattrocento Sans"/>
                <a:cs typeface="Quattrocento Sans"/>
                <a:sym typeface="Quattrocento Sans"/>
              </a:rPr>
              <a:t>Production</a:t>
            </a:r>
            <a:endParaRPr sz="1400" b="0" i="0" u="none" strike="noStrike" cap="none">
              <a:solidFill>
                <a:srgbClr val="000000"/>
              </a:solidFill>
              <a:latin typeface="Arial"/>
              <a:ea typeface="Arial"/>
              <a:cs typeface="Arial"/>
              <a:sym typeface="Arial"/>
            </a:endParaRPr>
          </a:p>
        </p:txBody>
      </p:sp>
      <p:pic>
        <p:nvPicPr>
          <p:cNvPr id="265" name="Google Shape;265;p18"/>
          <p:cNvPicPr preferRelativeResize="0"/>
          <p:nvPr/>
        </p:nvPicPr>
        <p:blipFill rotWithShape="1">
          <a:blip r:embed="rId4">
            <a:alphaModFix/>
          </a:blip>
          <a:srcRect/>
          <a:stretch/>
        </p:blipFill>
        <p:spPr>
          <a:xfrm>
            <a:off x="5354213" y="1280050"/>
            <a:ext cx="3450600" cy="3450600"/>
          </a:xfrm>
          <a:prstGeom prst="rect">
            <a:avLst/>
          </a:prstGeom>
          <a:noFill/>
          <a:ln>
            <a:noFill/>
          </a:ln>
        </p:spPr>
      </p:pic>
      <p:sp>
        <p:nvSpPr>
          <p:cNvPr id="266" name="Google Shape;266;p18"/>
          <p:cNvSpPr txBox="1"/>
          <p:nvPr/>
        </p:nvSpPr>
        <p:spPr>
          <a:xfrm>
            <a:off x="6547573" y="4429448"/>
            <a:ext cx="2718300" cy="434100"/>
          </a:xfrm>
          <a:prstGeom prst="rect">
            <a:avLst/>
          </a:prstGeom>
          <a:noFill/>
          <a:ln>
            <a:noFill/>
          </a:ln>
        </p:spPr>
        <p:txBody>
          <a:bodyPr spcFirstLastPara="1" wrap="square" lIns="182850" tIns="146275" rIns="182850" bIns="14627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n" sz="1000" b="0" i="1" u="none" strike="noStrike" cap="none">
                <a:solidFill>
                  <a:srgbClr val="202020"/>
                </a:solidFill>
                <a:latin typeface="Quattrocento Sans"/>
                <a:ea typeface="Quattrocento Sans"/>
                <a:cs typeface="Quattrocento Sans"/>
                <a:sym typeface="Quattrocento Sans"/>
              </a:rPr>
              <a:t>Inspired by Microsoft</a:t>
            </a:r>
            <a:endParaRPr sz="1000" b="0" i="1" u="none" strike="noStrike" cap="none">
              <a:solidFill>
                <a:srgbClr val="202020"/>
              </a:solidFill>
              <a:latin typeface="Quattrocento Sans"/>
              <a:ea typeface="Quattrocento Sans"/>
              <a:cs typeface="Quattrocento Sans"/>
              <a:sym typeface="Quattrocento Sans"/>
            </a:endParaRPr>
          </a:p>
        </p:txBody>
      </p:sp>
      <p:sp>
        <p:nvSpPr>
          <p:cNvPr id="267" name="Google Shape;267;p18"/>
          <p:cNvSpPr/>
          <p:nvPr/>
        </p:nvSpPr>
        <p:spPr>
          <a:xfrm rot="3752246">
            <a:off x="2995864" y="3035802"/>
            <a:ext cx="205565" cy="110427"/>
          </a:xfrm>
          <a:prstGeom prst="rect">
            <a:avLst/>
          </a:prstGeom>
          <a:solidFill>
            <a:srgbClr val="DE5C26"/>
          </a:solidFill>
          <a:ln w="12700" cap="flat" cmpd="sng">
            <a:solidFill>
              <a:srgbClr val="F78D1F"/>
            </a:solidFill>
            <a:prstDash val="solid"/>
            <a:round/>
            <a:headEnd type="none" w="sm" len="sm"/>
            <a:tailEnd type="none" w="sm" len="sm"/>
          </a:ln>
        </p:spPr>
        <p:txBody>
          <a:bodyPr spcFirstLastPara="1" wrap="square" lIns="134425" tIns="107525" rIns="134425" bIns="107525" anchor="t" anchorCtr="0">
            <a:noAutofit/>
          </a:bodyPr>
          <a:lstStyle/>
          <a:p>
            <a:pPr marL="0" marR="0" lvl="0" indent="0" algn="ctr" rtl="0">
              <a:lnSpc>
                <a:spcPct val="90000"/>
              </a:lnSpc>
              <a:spcBef>
                <a:spcPts val="0"/>
              </a:spcBef>
              <a:spcAft>
                <a:spcPts val="0"/>
              </a:spcAft>
              <a:buClr>
                <a:srgbClr val="000000"/>
              </a:buClr>
              <a:buSzPts val="1765"/>
              <a:buFont typeface="Arial"/>
              <a:buNone/>
            </a:pPr>
            <a:endParaRPr sz="1765"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1"/>
                                        </p:tgtEl>
                                      </p:cBhvr>
                                    </p:animEffect>
                                    <p:set>
                                      <p:cBhvr>
                                        <p:cTn id="7" dur="1" fill="hold">
                                          <p:stCondLst>
                                            <p:cond delay="500"/>
                                          </p:stCondLst>
                                        </p:cTn>
                                        <p:tgtEl>
                                          <p:spTgt spid="2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400"/>
                                  </p:stCondLst>
                                  <p:childTnLst>
                                    <p:animEffect transition="out" filter="fade">
                                      <p:cBhvr>
                                        <p:cTn id="11" dur="500"/>
                                        <p:tgtEl>
                                          <p:spTgt spid="210"/>
                                        </p:tgtEl>
                                      </p:cBhvr>
                                    </p:animEffect>
                                    <p:set>
                                      <p:cBhvr>
                                        <p:cTn id="12" dur="1" fill="hold">
                                          <p:stCondLst>
                                            <p:cond delay="500"/>
                                          </p:stCondLst>
                                        </p:cTn>
                                        <p:tgtEl>
                                          <p:spTgt spid="210"/>
                                        </p:tgtEl>
                                        <p:attrNameLst>
                                          <p:attrName>style.visibility</p:attrName>
                                        </p:attrNameLst>
                                      </p:cBhvr>
                                      <p:to>
                                        <p:strVal val="hidden"/>
                                      </p:to>
                                    </p:set>
                                  </p:childTnLst>
                                </p:cTn>
                              </p:par>
                              <p:par>
                                <p:cTn id="13" presetID="10" presetClass="entr" presetSubtype="0" fill="hold" nodeType="withEffect">
                                  <p:stCondLst>
                                    <p:cond delay="600"/>
                                  </p:stCondLst>
                                  <p:childTnLst>
                                    <p:set>
                                      <p:cBhvr>
                                        <p:cTn id="14" dur="1" fill="hold">
                                          <p:stCondLst>
                                            <p:cond delay="0"/>
                                          </p:stCondLst>
                                        </p:cTn>
                                        <p:tgtEl>
                                          <p:spTgt spid="236"/>
                                        </p:tgtEl>
                                        <p:attrNameLst>
                                          <p:attrName>style.visibility</p:attrName>
                                        </p:attrNameLst>
                                      </p:cBhvr>
                                      <p:to>
                                        <p:strVal val="visible"/>
                                      </p:to>
                                    </p:set>
                                    <p:animEffect transition="in" filter="fade">
                                      <p:cBhvr>
                                        <p:cTn id="15" dur="500"/>
                                        <p:tgtEl>
                                          <p:spTgt spid="23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64"/>
                                        </p:tgtEl>
                                        <p:attrNameLst>
                                          <p:attrName>style.visibility</p:attrName>
                                        </p:attrNameLst>
                                      </p:cBhvr>
                                      <p:to>
                                        <p:strVal val="visible"/>
                                      </p:to>
                                    </p:set>
                                    <p:animEffect transition="in" filter="fade">
                                      <p:cBhvr>
                                        <p:cTn id="19" dur="500"/>
                                        <p:tgtEl>
                                          <p:spTgt spid="26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5"/>
                                        </p:tgtEl>
                                        <p:attrNameLst>
                                          <p:attrName>style.visibility</p:attrName>
                                        </p:attrNameLst>
                                      </p:cBhvr>
                                      <p:to>
                                        <p:strVal val="visible"/>
                                      </p:to>
                                    </p:set>
                                    <p:animEffect transition="in" filter="fade">
                                      <p:cBhvr>
                                        <p:cTn id="24" dur="500"/>
                                        <p:tgtEl>
                                          <p:spTgt spid="26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fade">
                                      <p:cBhvr>
                                        <p:cTn id="2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76"/>
          <p:cNvSpPr txBox="1">
            <a:spLocks noGrp="1"/>
          </p:cNvSpPr>
          <p:nvPr>
            <p:ph type="body" idx="4294967295"/>
          </p:nvPr>
        </p:nvSpPr>
        <p:spPr>
          <a:xfrm>
            <a:off x="641648" y="1131350"/>
            <a:ext cx="5300700" cy="3559500"/>
          </a:xfrm>
          <a:prstGeom prst="rect">
            <a:avLst/>
          </a:prstGeom>
          <a:noFill/>
          <a:ln>
            <a:noFill/>
          </a:ln>
        </p:spPr>
        <p:txBody>
          <a:bodyPr spcFirstLastPara="1" wrap="square" lIns="68575" tIns="34275" rIns="68575" bIns="34275" anchor="t" anchorCtr="0">
            <a:normAutofit/>
          </a:bodyPr>
          <a:lstStyle/>
          <a:p>
            <a:pPr marL="45720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Kubernetes is not:</a:t>
            </a:r>
            <a:endParaRPr sz="1200">
              <a:solidFill>
                <a:srgbClr val="000000"/>
              </a:solidFill>
              <a:latin typeface="Montserrat"/>
              <a:ea typeface="Montserrat"/>
              <a:cs typeface="Montserrat"/>
              <a:sym typeface="Montserrat"/>
            </a:endParaRPr>
          </a:p>
          <a:p>
            <a:pPr marL="914400" lvl="1"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the same as Docker;</a:t>
            </a:r>
            <a:endParaRPr sz="1200">
              <a:solidFill>
                <a:srgbClr val="000000"/>
              </a:solidFill>
              <a:latin typeface="Montserrat"/>
              <a:ea typeface="Montserrat"/>
              <a:cs typeface="Montserrat"/>
              <a:sym typeface="Montserrat"/>
            </a:endParaRPr>
          </a:p>
          <a:p>
            <a:pPr marL="914400" lvl="1"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for containerizing apps; and</a:t>
            </a:r>
            <a:endParaRPr sz="1200">
              <a:solidFill>
                <a:srgbClr val="000000"/>
              </a:solidFill>
              <a:latin typeface="Montserrat"/>
              <a:ea typeface="Montserrat"/>
              <a:cs typeface="Montserrat"/>
              <a:sym typeface="Montserrat"/>
            </a:endParaRPr>
          </a:p>
          <a:p>
            <a:pPr marL="914400" lvl="1"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to be used for apps with simple architecture.</a:t>
            </a:r>
            <a:endParaRPr sz="1200">
              <a:solidFill>
                <a:srgbClr val="000000"/>
              </a:solidFill>
              <a:latin typeface="Montserrat"/>
              <a:ea typeface="Montserrat"/>
              <a:cs typeface="Montserrat"/>
              <a:sym typeface="Montserrat"/>
            </a:endParaRPr>
          </a:p>
          <a:p>
            <a:pPr marL="45720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Kubernetes is actually:</a:t>
            </a:r>
            <a:endParaRPr sz="1200">
              <a:solidFill>
                <a:srgbClr val="000000"/>
              </a:solidFill>
              <a:latin typeface="Montserrat"/>
              <a:ea typeface="Montserrat"/>
              <a:cs typeface="Montserrat"/>
              <a:sym typeface="Montserrat"/>
            </a:endParaRPr>
          </a:p>
          <a:p>
            <a:pPr marL="914400" lvl="1"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a container orchestration platform;</a:t>
            </a:r>
            <a:endParaRPr sz="1200">
              <a:solidFill>
                <a:srgbClr val="000000"/>
              </a:solidFill>
              <a:latin typeface="Montserrat"/>
              <a:ea typeface="Montserrat"/>
              <a:cs typeface="Montserrat"/>
              <a:sym typeface="Montserrat"/>
            </a:endParaRPr>
          </a:p>
          <a:p>
            <a:pPr marL="914400" lvl="1"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a solution for scaling up containers;</a:t>
            </a:r>
            <a:endParaRPr sz="1200">
              <a:solidFill>
                <a:srgbClr val="000000"/>
              </a:solidFill>
              <a:latin typeface="Montserrat"/>
              <a:ea typeface="Montserrat"/>
              <a:cs typeface="Montserrat"/>
              <a:sym typeface="Montserrat"/>
            </a:endParaRPr>
          </a:p>
          <a:p>
            <a:pPr marL="914400" lvl="1"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backed by huge community; so</a:t>
            </a:r>
            <a:endParaRPr sz="1200">
              <a:solidFill>
                <a:srgbClr val="000000"/>
              </a:solidFill>
              <a:latin typeface="Montserrat"/>
              <a:ea typeface="Montserrat"/>
              <a:cs typeface="Montserrat"/>
              <a:sym typeface="Montserrat"/>
            </a:endParaRPr>
          </a:p>
          <a:p>
            <a:pPr marL="914400" lvl="1"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is quite robust and reliable.</a:t>
            </a:r>
            <a:endParaRPr sz="1200">
              <a:solidFill>
                <a:srgbClr val="000000"/>
              </a:solidFill>
              <a:latin typeface="Montserrat"/>
              <a:ea typeface="Montserrat"/>
              <a:cs typeface="Montserrat"/>
              <a:sym typeface="Montserrat"/>
            </a:endParaRPr>
          </a:p>
        </p:txBody>
      </p:sp>
      <p:sp>
        <p:nvSpPr>
          <p:cNvPr id="1142" name="Google Shape;1142;p76"/>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Busting Kubernetes Myths</a:t>
            </a:r>
            <a:endParaRPr b="0">
              <a:solidFill>
                <a:srgbClr val="000000"/>
              </a:solidFill>
              <a:latin typeface="Montserrat Black"/>
              <a:ea typeface="Montserrat Black"/>
              <a:cs typeface="Montserrat Black"/>
              <a:sym typeface="Montserrat Black"/>
            </a:endParaRPr>
          </a:p>
        </p:txBody>
      </p:sp>
      <p:pic>
        <p:nvPicPr>
          <p:cNvPr id="1143" name="Google Shape;1143;p76" descr="Kubernetes goes to version 1.20, which marks the arrival to the beta  version of Kubectl Debug | Linux Addicts"/>
          <p:cNvPicPr preferRelativeResize="0"/>
          <p:nvPr/>
        </p:nvPicPr>
        <p:blipFill rotWithShape="1">
          <a:blip r:embed="rId3">
            <a:alphaModFix/>
          </a:blip>
          <a:srcRect l="33787" t="10877" r="35894" b="38198"/>
          <a:stretch/>
        </p:blipFill>
        <p:spPr>
          <a:xfrm>
            <a:off x="6554459" y="3275318"/>
            <a:ext cx="973836" cy="817847"/>
          </a:xfrm>
          <a:prstGeom prst="rect">
            <a:avLst/>
          </a:prstGeom>
          <a:noFill/>
          <a:ln>
            <a:noFill/>
          </a:ln>
        </p:spPr>
      </p:pic>
      <p:sp>
        <p:nvSpPr>
          <p:cNvPr id="1144" name="Google Shape;1144;p76"/>
          <p:cNvSpPr/>
          <p:nvPr/>
        </p:nvSpPr>
        <p:spPr>
          <a:xfrm>
            <a:off x="6996149" y="2857766"/>
            <a:ext cx="454800" cy="831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5000" b="1" i="1">
                <a:solidFill>
                  <a:srgbClr val="6AA84F"/>
                </a:solidFill>
                <a:latin typeface="Comfortaa"/>
                <a:ea typeface="Comfortaa"/>
                <a:cs typeface="Comfortaa"/>
                <a:sym typeface="Comfortaa"/>
              </a:rPr>
              <a:t>√</a:t>
            </a:r>
            <a:endParaRPr sz="5000" b="1" i="0" u="none" strike="noStrike" cap="none">
              <a:solidFill>
                <a:srgbClr val="6AA84F"/>
              </a:solidFill>
              <a:latin typeface="Teko"/>
              <a:ea typeface="Teko"/>
              <a:cs typeface="Teko"/>
              <a:sym typeface="Teko"/>
            </a:endParaRPr>
          </a:p>
        </p:txBody>
      </p:sp>
      <p:pic>
        <p:nvPicPr>
          <p:cNvPr id="1145" name="Google Shape;1145;p76" descr="Kubernetes goes to version 1.20, which marks the arrival to the beta  version of Kubectl Debug | Linux Addicts"/>
          <p:cNvPicPr preferRelativeResize="0"/>
          <p:nvPr/>
        </p:nvPicPr>
        <p:blipFill rotWithShape="1">
          <a:blip r:embed="rId3">
            <a:alphaModFix/>
          </a:blip>
          <a:srcRect l="33787" t="10877" r="35894" b="38198"/>
          <a:stretch/>
        </p:blipFill>
        <p:spPr>
          <a:xfrm>
            <a:off x="6554453" y="1333462"/>
            <a:ext cx="973836" cy="817847"/>
          </a:xfrm>
          <a:prstGeom prst="rect">
            <a:avLst/>
          </a:prstGeom>
          <a:noFill/>
          <a:ln>
            <a:noFill/>
          </a:ln>
        </p:spPr>
      </p:pic>
      <p:sp>
        <p:nvSpPr>
          <p:cNvPr id="1146" name="Google Shape;1146;p76"/>
          <p:cNvSpPr/>
          <p:nvPr/>
        </p:nvSpPr>
        <p:spPr>
          <a:xfrm>
            <a:off x="7008284" y="902760"/>
            <a:ext cx="417300" cy="831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5000" b="1" i="1" u="none" strike="noStrike" cap="none">
                <a:solidFill>
                  <a:srgbClr val="FF0000"/>
                </a:solidFill>
                <a:latin typeface="Comfortaa"/>
                <a:ea typeface="Comfortaa"/>
                <a:cs typeface="Comfortaa"/>
                <a:sym typeface="Comfortaa"/>
              </a:rPr>
              <a:t>X</a:t>
            </a:r>
            <a:endParaRPr sz="5000" b="1" i="1" u="none" strike="noStrike" cap="none">
              <a:solidFill>
                <a:srgbClr val="FF0000"/>
              </a:solidFill>
              <a:latin typeface="Comfortaa"/>
              <a:ea typeface="Comfortaa"/>
              <a:cs typeface="Comfortaa"/>
              <a:sym typeface="Comforta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7"/>
          <p:cNvSpPr txBox="1">
            <a:spLocks noGrp="1"/>
          </p:cNvSpPr>
          <p:nvPr>
            <p:ph type="title"/>
          </p:nvPr>
        </p:nvSpPr>
        <p:spPr>
          <a:xfrm>
            <a:off x="613700" y="634400"/>
            <a:ext cx="82533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0">
                <a:solidFill>
                  <a:srgbClr val="000000"/>
                </a:solidFill>
                <a:latin typeface="Montserrat Black"/>
                <a:ea typeface="Montserrat Black"/>
                <a:cs typeface="Montserrat Black"/>
                <a:sym typeface="Montserrat Black"/>
              </a:rPr>
              <a:t>Kubernetes Components</a:t>
            </a:r>
            <a:endParaRPr b="0">
              <a:solidFill>
                <a:srgbClr val="000000"/>
              </a:solidFill>
              <a:latin typeface="Montserrat Black"/>
              <a:ea typeface="Montserrat Black"/>
              <a:cs typeface="Montserrat Black"/>
              <a:sym typeface="Montserrat Black"/>
            </a:endParaRPr>
          </a:p>
        </p:txBody>
      </p:sp>
      <p:pic>
        <p:nvPicPr>
          <p:cNvPr id="1152" name="Google Shape;1152;p77" descr="Basics Of Kubernetes Architecture | by Shubhamdeshmukh | Medium"/>
          <p:cNvPicPr preferRelativeResize="0"/>
          <p:nvPr/>
        </p:nvPicPr>
        <p:blipFill rotWithShape="1">
          <a:blip r:embed="rId3">
            <a:alphaModFix/>
          </a:blip>
          <a:srcRect l="2026" t="29188" r="5423" b="5876"/>
          <a:stretch/>
        </p:blipFill>
        <p:spPr>
          <a:xfrm>
            <a:off x="613709" y="1374243"/>
            <a:ext cx="7995894" cy="315559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63"/>
        <p:cNvGrpSpPr/>
        <p:nvPr/>
      </p:nvGrpSpPr>
      <p:grpSpPr>
        <a:xfrm>
          <a:off x="0" y="0"/>
          <a:ext cx="0" cy="0"/>
          <a:chOff x="0" y="0"/>
          <a:chExt cx="0" cy="0"/>
        </a:xfrm>
      </p:grpSpPr>
      <p:sp>
        <p:nvSpPr>
          <p:cNvPr id="1164" name="Google Shape;1164;p79"/>
          <p:cNvSpPr txBox="1">
            <a:spLocks noGrp="1"/>
          </p:cNvSpPr>
          <p:nvPr>
            <p:ph type="title"/>
          </p:nvPr>
        </p:nvSpPr>
        <p:spPr>
          <a:xfrm>
            <a:off x="705000" y="1836750"/>
            <a:ext cx="8520600" cy="6600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r>
              <a:rPr lang="en">
                <a:solidFill>
                  <a:schemeClr val="lt1"/>
                </a:solidFill>
              </a:rPr>
              <a:t>DevOps &amp; Container in Practice</a:t>
            </a:r>
            <a:endParaRPr>
              <a:solidFill>
                <a:schemeClr val="lt1"/>
              </a:solidFill>
            </a:endParaRPr>
          </a:p>
        </p:txBody>
      </p:sp>
      <p:pic>
        <p:nvPicPr>
          <p:cNvPr id="1165" name="Google Shape;1165;p79"/>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69"/>
        <p:cNvGrpSpPr/>
        <p:nvPr/>
      </p:nvGrpSpPr>
      <p:grpSpPr>
        <a:xfrm>
          <a:off x="0" y="0"/>
          <a:ext cx="0" cy="0"/>
          <a:chOff x="0" y="0"/>
          <a:chExt cx="0" cy="0"/>
        </a:xfrm>
      </p:grpSpPr>
      <p:sp>
        <p:nvSpPr>
          <p:cNvPr id="1170" name="Google Shape;1170;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53</a:t>
            </a:fld>
            <a:endParaRPr/>
          </a:p>
        </p:txBody>
      </p:sp>
      <p:sp>
        <p:nvSpPr>
          <p:cNvPr id="1171" name="Google Shape;1171;p80"/>
          <p:cNvSpPr/>
          <p:nvPr/>
        </p:nvSpPr>
        <p:spPr>
          <a:xfrm>
            <a:off x="518199" y="527725"/>
            <a:ext cx="75840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a:latin typeface="Montserrat Black"/>
                <a:ea typeface="Montserrat Black"/>
                <a:cs typeface="Montserrat Black"/>
                <a:sym typeface="Montserrat Black"/>
              </a:rPr>
              <a:t>Integrating DevOps practices with Containerization</a:t>
            </a:r>
            <a:endParaRPr sz="2000">
              <a:latin typeface="Montserrat Black"/>
              <a:ea typeface="Montserrat Black"/>
              <a:cs typeface="Montserrat Black"/>
              <a:sym typeface="Montserrat Black"/>
            </a:endParaRPr>
          </a:p>
        </p:txBody>
      </p:sp>
      <p:sp>
        <p:nvSpPr>
          <p:cNvPr id="1172" name="Google Shape;1172;p80"/>
          <p:cNvSpPr txBox="1"/>
          <p:nvPr/>
        </p:nvSpPr>
        <p:spPr>
          <a:xfrm>
            <a:off x="518200" y="988575"/>
            <a:ext cx="8421900" cy="3432600"/>
          </a:xfrm>
          <a:prstGeom prst="rect">
            <a:avLst/>
          </a:prstGeom>
          <a:noFill/>
          <a:ln>
            <a:noFill/>
          </a:ln>
        </p:spPr>
        <p:txBody>
          <a:bodyPr spcFirstLastPara="1" wrap="square" lIns="91425" tIns="91425" rIns="91425" bIns="91425" anchor="t" anchorCtr="0">
            <a:spAutoFit/>
          </a:bodyPr>
          <a:lstStyle/>
          <a:p>
            <a:pPr marL="0" lvl="0" indent="0" algn="l" rtl="0">
              <a:lnSpc>
                <a:spcPct val="170000"/>
              </a:lnSpc>
              <a:spcBef>
                <a:spcPts val="0"/>
              </a:spcBef>
              <a:spcAft>
                <a:spcPts val="0"/>
              </a:spcAft>
              <a:buNone/>
            </a:pPr>
            <a:r>
              <a:rPr lang="en" sz="1200" b="1">
                <a:latin typeface="Montserrat"/>
                <a:ea typeface="Montserrat"/>
                <a:cs typeface="Montserrat"/>
                <a:sym typeface="Montserrat"/>
              </a:rPr>
              <a:t>DevOps</a:t>
            </a:r>
            <a:r>
              <a:rPr lang="en" sz="1200">
                <a:latin typeface="Montserrat"/>
                <a:ea typeface="Montserrat"/>
                <a:cs typeface="Montserrat"/>
                <a:sym typeface="Montserrat"/>
              </a:rPr>
              <a:t> - </a:t>
            </a:r>
            <a:r>
              <a:rPr lang="en" sz="1200" i="1">
                <a:latin typeface="Montserrat"/>
                <a:ea typeface="Montserrat"/>
                <a:cs typeface="Montserrat"/>
                <a:sym typeface="Montserrat"/>
              </a:rPr>
              <a:t>promote collaboration, automation, and </a:t>
            </a:r>
            <a:r>
              <a:rPr lang="en" sz="1200" i="1">
                <a:uFill>
                  <a:noFill/>
                </a:uFill>
                <a:latin typeface="Montserrat"/>
                <a:ea typeface="Montserrat"/>
                <a:cs typeface="Montserrat"/>
                <a:sym typeface="Montserrat"/>
                <a:hlinkClick r:id="rId3"/>
              </a:rPr>
              <a:t>continuous delivery</a:t>
            </a:r>
            <a:r>
              <a:rPr lang="en" sz="1200" i="1">
                <a:latin typeface="Montserrat"/>
                <a:ea typeface="Montserrat"/>
                <a:cs typeface="Montserrat"/>
                <a:sym typeface="Montserrat"/>
              </a:rPr>
              <a:t>; speed up and enhance software development and deployment reliability.</a:t>
            </a:r>
            <a:endParaRPr sz="1200" i="1">
              <a:latin typeface="Montserrat"/>
              <a:ea typeface="Montserrat"/>
              <a:cs typeface="Montserrat"/>
              <a:sym typeface="Montserrat"/>
            </a:endParaRPr>
          </a:p>
          <a:p>
            <a:pPr marL="0" lvl="0" indent="0" algn="l" rtl="0">
              <a:lnSpc>
                <a:spcPct val="170000"/>
              </a:lnSpc>
              <a:spcBef>
                <a:spcPts val="1000"/>
              </a:spcBef>
              <a:spcAft>
                <a:spcPts val="0"/>
              </a:spcAft>
              <a:buNone/>
            </a:pPr>
            <a:r>
              <a:rPr lang="en" sz="1200" b="1">
                <a:latin typeface="Montserrat"/>
                <a:ea typeface="Montserrat"/>
                <a:cs typeface="Montserrat"/>
                <a:sym typeface="Montserrat"/>
              </a:rPr>
              <a:t>Container</a:t>
            </a:r>
            <a:r>
              <a:rPr lang="en" sz="1200">
                <a:latin typeface="Montserrat"/>
                <a:ea typeface="Montserrat"/>
                <a:cs typeface="Montserrat"/>
                <a:sym typeface="Montserrat"/>
              </a:rPr>
              <a:t> - </a:t>
            </a:r>
            <a:r>
              <a:rPr lang="en" sz="1200" i="1">
                <a:latin typeface="Montserrat"/>
                <a:ea typeface="Montserrat"/>
                <a:cs typeface="Montserrat"/>
                <a:sym typeface="Montserrat"/>
              </a:rPr>
              <a:t>a portable, lightweight application environment to ensure consistency and eliminate compatibility issues.</a:t>
            </a:r>
            <a:endParaRPr sz="1200" i="1">
              <a:latin typeface="Montserrat"/>
              <a:ea typeface="Montserrat"/>
              <a:cs typeface="Montserrat"/>
              <a:sym typeface="Montserrat"/>
            </a:endParaRPr>
          </a:p>
          <a:p>
            <a:pPr marL="0" lvl="0" indent="0" algn="l" rtl="0">
              <a:lnSpc>
                <a:spcPct val="170000"/>
              </a:lnSpc>
              <a:spcBef>
                <a:spcPts val="1000"/>
              </a:spcBef>
              <a:spcAft>
                <a:spcPts val="0"/>
              </a:spcAft>
              <a:buNone/>
            </a:pPr>
            <a:r>
              <a:rPr lang="en" sz="1200">
                <a:latin typeface="Montserrat"/>
                <a:ea typeface="Montserrat"/>
                <a:cs typeface="Montserrat"/>
                <a:sym typeface="Montserrat"/>
              </a:rPr>
              <a:t>They are essential, inter-related elements of modern software development and deployment lifecycle:</a:t>
            </a:r>
            <a:endParaRPr sz="1200" i="1">
              <a:latin typeface="Montserrat"/>
              <a:ea typeface="Montserrat"/>
              <a:cs typeface="Montserrat"/>
              <a:sym typeface="Montserrat"/>
            </a:endParaRPr>
          </a:p>
          <a:p>
            <a:pPr marL="457200" lvl="0" indent="-304800" algn="l" rtl="0">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Streamline SDLC by integrating DevOps wit Containerization – from building &amp; </a:t>
            </a:r>
            <a:r>
              <a:rPr lang="en" sz="1200">
                <a:uFill>
                  <a:noFill/>
                </a:uFill>
                <a:latin typeface="Montserrat"/>
                <a:ea typeface="Montserrat"/>
                <a:cs typeface="Montserrat"/>
                <a:sym typeface="Montserrat"/>
                <a:hlinkClick r:id="rId4"/>
              </a:rPr>
              <a:t>testing</a:t>
            </a:r>
            <a:r>
              <a:rPr lang="en" sz="1200">
                <a:latin typeface="Montserrat"/>
                <a:ea typeface="Montserrat"/>
                <a:cs typeface="Montserrat"/>
                <a:sym typeface="Montserrat"/>
              </a:rPr>
              <a:t> to deploying &amp; scaling apps.</a:t>
            </a:r>
            <a:endParaRPr sz="1200">
              <a:latin typeface="Montserrat"/>
              <a:ea typeface="Montserrat"/>
              <a:cs typeface="Montserrat"/>
              <a:sym typeface="Montserrat"/>
            </a:endParaRPr>
          </a:p>
          <a:p>
            <a:pPr marL="457200" lvl="0" indent="-304800" algn="l" rtl="0">
              <a:lnSpc>
                <a:spcPct val="200000"/>
              </a:lnSpc>
              <a:spcBef>
                <a:spcPts val="0"/>
              </a:spcBef>
              <a:spcAft>
                <a:spcPts val="0"/>
              </a:spcAft>
              <a:buSzPts val="1200"/>
              <a:buFont typeface="Montserrat"/>
              <a:buChar char="●"/>
            </a:pPr>
            <a:r>
              <a:rPr lang="en" sz="1200">
                <a:latin typeface="Montserrat"/>
                <a:ea typeface="Montserrat"/>
                <a:cs typeface="Montserrat"/>
                <a:sym typeface="Montserrat"/>
              </a:rPr>
              <a:t>Deliver software applications more rapidly, reliably, and at scale.</a:t>
            </a:r>
            <a:endParaRPr sz="1200">
              <a:latin typeface="Montserrat"/>
              <a:ea typeface="Montserrat"/>
              <a:cs typeface="Montserrat"/>
              <a:sym typeface="Montserrat"/>
            </a:endParaRPr>
          </a:p>
          <a:p>
            <a:pPr marL="457200" lvl="0" indent="-304800" algn="l" rtl="0">
              <a:lnSpc>
                <a:spcPct val="200000"/>
              </a:lnSpc>
              <a:spcBef>
                <a:spcPts val="0"/>
              </a:spcBef>
              <a:spcAft>
                <a:spcPts val="0"/>
              </a:spcAft>
              <a:buSzPts val="1200"/>
              <a:buFont typeface="Montserrat"/>
              <a:buChar char="●"/>
            </a:pPr>
            <a:r>
              <a:rPr lang="en" sz="1200">
                <a:latin typeface="Montserrat"/>
                <a:ea typeface="Montserrat"/>
                <a:cs typeface="Montserrat"/>
                <a:sym typeface="Montserrat"/>
              </a:rPr>
              <a:t>Encourage efficiency, acceleration, and scalability within teams.</a:t>
            </a:r>
            <a:endParaRPr sz="1200">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31"/>
        <p:cNvGrpSpPr/>
        <p:nvPr/>
      </p:nvGrpSpPr>
      <p:grpSpPr>
        <a:xfrm>
          <a:off x="0" y="0"/>
          <a:ext cx="0" cy="0"/>
          <a:chOff x="0" y="0"/>
          <a:chExt cx="0" cy="0"/>
        </a:xfrm>
      </p:grpSpPr>
      <p:sp>
        <p:nvSpPr>
          <p:cNvPr id="1232" name="Google Shape;1232;p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54</a:t>
            </a:fld>
            <a:endParaRPr/>
          </a:p>
        </p:txBody>
      </p:sp>
      <p:sp>
        <p:nvSpPr>
          <p:cNvPr id="1233" name="Google Shape;1233;p87"/>
          <p:cNvSpPr/>
          <p:nvPr/>
        </p:nvSpPr>
        <p:spPr>
          <a:xfrm>
            <a:off x="518200" y="587426"/>
            <a:ext cx="1441500" cy="58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a:latin typeface="Montserrat Black"/>
                <a:ea typeface="Montserrat Black"/>
                <a:cs typeface="Montserrat Black"/>
                <a:sym typeface="Montserrat Black"/>
              </a:rPr>
              <a:t>CI/CD</a:t>
            </a:r>
            <a:endParaRPr sz="2000">
              <a:latin typeface="Montserrat Black"/>
              <a:ea typeface="Montserrat Black"/>
              <a:cs typeface="Montserrat Black"/>
              <a:sym typeface="Montserrat Black"/>
            </a:endParaRPr>
          </a:p>
        </p:txBody>
      </p:sp>
      <p:pic>
        <p:nvPicPr>
          <p:cNvPr id="1234" name="Google Shape;1234;p87" descr="Continuous Deployment - Scaled Agile Framework"/>
          <p:cNvPicPr preferRelativeResize="0"/>
          <p:nvPr/>
        </p:nvPicPr>
        <p:blipFill rotWithShape="1">
          <a:blip r:embed="rId3">
            <a:alphaModFix/>
          </a:blip>
          <a:srcRect/>
          <a:stretch/>
        </p:blipFill>
        <p:spPr>
          <a:xfrm>
            <a:off x="1377107" y="1413381"/>
            <a:ext cx="6661952" cy="2718078"/>
          </a:xfrm>
          <a:prstGeom prst="rect">
            <a:avLst/>
          </a:prstGeom>
          <a:noFill/>
          <a:ln>
            <a:noFill/>
          </a:ln>
        </p:spPr>
      </p:pic>
      <p:sp>
        <p:nvSpPr>
          <p:cNvPr id="1235" name="Google Shape;1235;p87"/>
          <p:cNvSpPr txBox="1"/>
          <p:nvPr/>
        </p:nvSpPr>
        <p:spPr>
          <a:xfrm>
            <a:off x="-97776" y="4785728"/>
            <a:ext cx="2899800" cy="434100"/>
          </a:xfrm>
          <a:prstGeom prst="rect">
            <a:avLst/>
          </a:prstGeom>
          <a:noFill/>
          <a:ln>
            <a:noFill/>
          </a:ln>
        </p:spPr>
        <p:txBody>
          <a:bodyPr spcFirstLastPara="1" wrap="square" lIns="182850" tIns="146275" rIns="182850" bIns="14627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n" sz="1000" b="0" i="1" u="none" strike="noStrike" cap="none">
                <a:solidFill>
                  <a:srgbClr val="202020"/>
                </a:solidFill>
                <a:latin typeface="Quattrocento Sans"/>
                <a:ea typeface="Quattrocento Sans"/>
                <a:cs typeface="Quattrocento Sans"/>
                <a:sym typeface="Quattrocento Sans"/>
              </a:rPr>
              <a:t>Source: </a:t>
            </a:r>
            <a:r>
              <a:rPr lang="en" sz="1000" b="0" i="1" u="sng" strike="noStrike" cap="none">
                <a:solidFill>
                  <a:srgbClr val="202020"/>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https://puppetlabs.com/</a:t>
            </a:r>
            <a:endParaRPr sz="1000" b="0" i="1" u="none" strike="noStrike" cap="none">
              <a:solidFill>
                <a:srgbClr val="202020"/>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35"/>
                                        </p:tgtEl>
                                        <p:attrNameLst>
                                          <p:attrName>style.visibility</p:attrName>
                                        </p:attrNameLst>
                                      </p:cBhvr>
                                      <p:to>
                                        <p:strVal val="visible"/>
                                      </p:to>
                                    </p:set>
                                    <p:animEffect transition="in" filter="fade">
                                      <p:cBhvr>
                                        <p:cTn id="7" dur="5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39"/>
        <p:cNvGrpSpPr/>
        <p:nvPr/>
      </p:nvGrpSpPr>
      <p:grpSpPr>
        <a:xfrm>
          <a:off x="0" y="0"/>
          <a:ext cx="0" cy="0"/>
          <a:chOff x="0" y="0"/>
          <a:chExt cx="0" cy="0"/>
        </a:xfrm>
      </p:grpSpPr>
      <p:grpSp>
        <p:nvGrpSpPr>
          <p:cNvPr id="1240" name="Google Shape;1240;p88"/>
          <p:cNvGrpSpPr/>
          <p:nvPr/>
        </p:nvGrpSpPr>
        <p:grpSpPr>
          <a:xfrm>
            <a:off x="3399175" y="1944375"/>
            <a:ext cx="4326850" cy="2937250"/>
            <a:chOff x="2020150" y="2134775"/>
            <a:chExt cx="4326850" cy="2937250"/>
          </a:xfrm>
        </p:grpSpPr>
        <p:pic>
          <p:nvPicPr>
            <p:cNvPr id="1241" name="Google Shape;1241;p88"/>
            <p:cNvPicPr preferRelativeResize="0"/>
            <p:nvPr/>
          </p:nvPicPr>
          <p:blipFill rotWithShape="1">
            <a:blip r:embed="rId3">
              <a:alphaModFix/>
            </a:blip>
            <a:srcRect l="4740" t="9142" r="4957" b="11429"/>
            <a:stretch/>
          </p:blipFill>
          <p:spPr>
            <a:xfrm>
              <a:off x="2027325" y="2134775"/>
              <a:ext cx="4319675" cy="2905551"/>
            </a:xfrm>
            <a:prstGeom prst="rect">
              <a:avLst/>
            </a:prstGeom>
            <a:noFill/>
            <a:ln>
              <a:noFill/>
            </a:ln>
          </p:spPr>
        </p:pic>
        <p:sp>
          <p:nvSpPr>
            <p:cNvPr id="1242" name="Google Shape;1242;p88"/>
            <p:cNvSpPr/>
            <p:nvPr/>
          </p:nvSpPr>
          <p:spPr>
            <a:xfrm>
              <a:off x="2020150" y="4978725"/>
              <a:ext cx="730800" cy="93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55</a:t>
            </a:fld>
            <a:endParaRPr/>
          </a:p>
        </p:txBody>
      </p:sp>
      <p:sp>
        <p:nvSpPr>
          <p:cNvPr id="1244" name="Google Shape;1244;p88"/>
          <p:cNvSpPr/>
          <p:nvPr/>
        </p:nvSpPr>
        <p:spPr>
          <a:xfrm>
            <a:off x="518200" y="527725"/>
            <a:ext cx="85365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a:latin typeface="Montserrat Black"/>
                <a:ea typeface="Montserrat Black"/>
                <a:cs typeface="Montserrat Black"/>
                <a:sym typeface="Montserrat Black"/>
              </a:rPr>
              <a:t>What is Infrastructure as Code (IaC) ? </a:t>
            </a:r>
            <a:endParaRPr sz="2000">
              <a:latin typeface="Montserrat Black"/>
              <a:ea typeface="Montserrat Black"/>
              <a:cs typeface="Montserrat Black"/>
              <a:sym typeface="Montserrat Black"/>
            </a:endParaRPr>
          </a:p>
        </p:txBody>
      </p:sp>
      <p:sp>
        <p:nvSpPr>
          <p:cNvPr id="1245" name="Google Shape;1245;p88"/>
          <p:cNvSpPr txBox="1"/>
          <p:nvPr/>
        </p:nvSpPr>
        <p:spPr>
          <a:xfrm>
            <a:off x="518200" y="988575"/>
            <a:ext cx="8421900" cy="11082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SzPts val="1200"/>
              <a:buFont typeface="Montserrat"/>
              <a:buChar char="●"/>
            </a:pPr>
            <a:r>
              <a:rPr lang="en" sz="1200">
                <a:highlight>
                  <a:srgbClr val="FFFFFF"/>
                </a:highlight>
                <a:latin typeface="Montserrat"/>
                <a:ea typeface="Montserrat"/>
                <a:cs typeface="Montserrat"/>
                <a:sym typeface="Montserrat"/>
              </a:rPr>
              <a:t>IaC manages infrastructure using a descriptive model</a:t>
            </a:r>
            <a:endParaRPr sz="1200">
              <a:highlight>
                <a:srgbClr val="FFFFFF"/>
              </a:highlight>
              <a:latin typeface="Montserrat"/>
              <a:ea typeface="Montserrat"/>
              <a:cs typeface="Montserrat"/>
              <a:sym typeface="Montserrat"/>
            </a:endParaRPr>
          </a:p>
          <a:p>
            <a:pPr marL="457200" lvl="0" indent="-304800" algn="l" rtl="0">
              <a:lnSpc>
                <a:spcPct val="200000"/>
              </a:lnSpc>
              <a:spcBef>
                <a:spcPts val="0"/>
              </a:spcBef>
              <a:spcAft>
                <a:spcPts val="0"/>
              </a:spcAft>
              <a:buSzPts val="1200"/>
              <a:buFont typeface="Montserrat"/>
              <a:buChar char="●"/>
            </a:pPr>
            <a:r>
              <a:rPr lang="en" sz="1200">
                <a:highlight>
                  <a:srgbClr val="FFFFFF"/>
                </a:highlight>
                <a:latin typeface="Montserrat"/>
                <a:ea typeface="Montserrat"/>
                <a:cs typeface="Montserrat"/>
                <a:sym typeface="Montserrat"/>
              </a:rPr>
              <a:t>Infrastructure includes networks, virtual machines, load balancers, to name a few</a:t>
            </a:r>
            <a:endParaRPr sz="1200">
              <a:highlight>
                <a:srgbClr val="FFFFFF"/>
              </a:highlight>
              <a:latin typeface="Montserrat"/>
              <a:ea typeface="Montserrat"/>
              <a:cs typeface="Montserrat"/>
              <a:sym typeface="Montserrat"/>
            </a:endParaRPr>
          </a:p>
          <a:p>
            <a:pPr marL="457200" lvl="0" indent="-304800" algn="l" rtl="0">
              <a:lnSpc>
                <a:spcPct val="200000"/>
              </a:lnSpc>
              <a:spcBef>
                <a:spcPts val="0"/>
              </a:spcBef>
              <a:spcAft>
                <a:spcPts val="0"/>
              </a:spcAft>
              <a:buSzPts val="1200"/>
              <a:buFont typeface="Montserrat"/>
              <a:buChar char="●"/>
            </a:pPr>
            <a:r>
              <a:rPr lang="en" sz="1200">
                <a:highlight>
                  <a:srgbClr val="FFFFFF"/>
                </a:highlight>
                <a:latin typeface="Montserrat"/>
                <a:ea typeface="Montserrat"/>
                <a:cs typeface="Montserrat"/>
                <a:sym typeface="Montserrat"/>
              </a:rPr>
              <a:t>An IaC model produces the same environment every time it is applied</a:t>
            </a:r>
            <a:endParaRPr sz="1200">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49"/>
        <p:cNvGrpSpPr/>
        <p:nvPr/>
      </p:nvGrpSpPr>
      <p:grpSpPr>
        <a:xfrm>
          <a:off x="0" y="0"/>
          <a:ext cx="0" cy="0"/>
          <a:chOff x="0" y="0"/>
          <a:chExt cx="0" cy="0"/>
        </a:xfrm>
      </p:grpSpPr>
      <p:sp>
        <p:nvSpPr>
          <p:cNvPr id="1250" name="Google Shape;1250;p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56</a:t>
            </a:fld>
            <a:endParaRPr/>
          </a:p>
        </p:txBody>
      </p:sp>
      <p:sp>
        <p:nvSpPr>
          <p:cNvPr id="1251" name="Google Shape;1251;p89"/>
          <p:cNvSpPr/>
          <p:nvPr/>
        </p:nvSpPr>
        <p:spPr>
          <a:xfrm>
            <a:off x="518200" y="527725"/>
            <a:ext cx="85365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a:latin typeface="Montserrat Black"/>
                <a:ea typeface="Montserrat Black"/>
                <a:cs typeface="Montserrat Black"/>
                <a:sym typeface="Montserrat Black"/>
              </a:rPr>
              <a:t>What is Configuration Management?</a:t>
            </a:r>
            <a:endParaRPr sz="2000">
              <a:latin typeface="Montserrat Black"/>
              <a:ea typeface="Montserrat Black"/>
              <a:cs typeface="Montserrat Black"/>
              <a:sym typeface="Montserrat Black"/>
            </a:endParaRPr>
          </a:p>
        </p:txBody>
      </p:sp>
      <p:sp>
        <p:nvSpPr>
          <p:cNvPr id="1252" name="Google Shape;1252;p89"/>
          <p:cNvSpPr txBox="1"/>
          <p:nvPr/>
        </p:nvSpPr>
        <p:spPr>
          <a:xfrm>
            <a:off x="518200" y="988575"/>
            <a:ext cx="8421900" cy="1108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1200"/>
              </a:spcAft>
              <a:buNone/>
            </a:pPr>
            <a:r>
              <a:rPr lang="en" sz="1200" i="1">
                <a:highlight>
                  <a:srgbClr val="FFFFFF"/>
                </a:highlight>
                <a:latin typeface="Montserrat"/>
                <a:ea typeface="Montserrat"/>
                <a:cs typeface="Montserrat"/>
                <a:sym typeface="Montserrat"/>
              </a:rPr>
              <a:t>Configuration Management (CM) maintains the consistency of an application’s performance, as well as its functional and physical inputs along with requirements, overall design, and operations throughout the lifespan of the product.</a:t>
            </a:r>
            <a:endParaRPr sz="1200" i="1">
              <a:latin typeface="Montserrat"/>
              <a:ea typeface="Montserrat"/>
              <a:cs typeface="Montserrat"/>
              <a:sym typeface="Montserrat"/>
            </a:endParaRPr>
          </a:p>
        </p:txBody>
      </p:sp>
      <p:pic>
        <p:nvPicPr>
          <p:cNvPr id="1253" name="Google Shape;1253;p89"/>
          <p:cNvPicPr preferRelativeResize="0"/>
          <p:nvPr/>
        </p:nvPicPr>
        <p:blipFill rotWithShape="1">
          <a:blip r:embed="rId3">
            <a:alphaModFix/>
          </a:blip>
          <a:srcRect l="15017" t="6807" r="15358" b="7237"/>
          <a:stretch/>
        </p:blipFill>
        <p:spPr>
          <a:xfrm>
            <a:off x="2867675" y="1760925"/>
            <a:ext cx="3314924" cy="3325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57"/>
        <p:cNvGrpSpPr/>
        <p:nvPr/>
      </p:nvGrpSpPr>
      <p:grpSpPr>
        <a:xfrm>
          <a:off x="0" y="0"/>
          <a:ext cx="0" cy="0"/>
          <a:chOff x="0" y="0"/>
          <a:chExt cx="0" cy="0"/>
        </a:xfrm>
      </p:grpSpPr>
      <p:sp>
        <p:nvSpPr>
          <p:cNvPr id="1258" name="Google Shape;1258;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57</a:t>
            </a:fld>
            <a:endParaRPr/>
          </a:p>
        </p:txBody>
      </p:sp>
      <p:sp>
        <p:nvSpPr>
          <p:cNvPr id="1259" name="Google Shape;1259;p90"/>
          <p:cNvSpPr/>
          <p:nvPr/>
        </p:nvSpPr>
        <p:spPr>
          <a:xfrm>
            <a:off x="518200" y="527725"/>
            <a:ext cx="85365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a:latin typeface="Montserrat Black"/>
                <a:ea typeface="Montserrat Black"/>
                <a:cs typeface="Montserrat Black"/>
                <a:sym typeface="Montserrat Black"/>
              </a:rPr>
              <a:t>Infrastructure-as-Code vs. Configuration Management</a:t>
            </a:r>
            <a:endParaRPr sz="2000">
              <a:latin typeface="Montserrat Black"/>
              <a:ea typeface="Montserrat Black"/>
              <a:cs typeface="Montserrat Black"/>
              <a:sym typeface="Montserrat Black"/>
            </a:endParaRPr>
          </a:p>
        </p:txBody>
      </p:sp>
      <p:graphicFrame>
        <p:nvGraphicFramePr>
          <p:cNvPr id="1260" name="Google Shape;1260;p90"/>
          <p:cNvGraphicFramePr/>
          <p:nvPr/>
        </p:nvGraphicFramePr>
        <p:xfrm>
          <a:off x="590725" y="1610775"/>
          <a:ext cx="7962550" cy="2928657"/>
        </p:xfrm>
        <a:graphic>
          <a:graphicData uri="http://schemas.openxmlformats.org/drawingml/2006/table">
            <a:tbl>
              <a:tblPr>
                <a:noFill/>
                <a:tableStyleId>{2BEF89ED-B168-4A94-A08B-B24FA7064D0B}</a:tableStyleId>
              </a:tblPr>
              <a:tblGrid>
                <a:gridCol w="3981275">
                  <a:extLst>
                    <a:ext uri="{9D8B030D-6E8A-4147-A177-3AD203B41FA5}">
                      <a16:colId xmlns:a16="http://schemas.microsoft.com/office/drawing/2014/main" val="20000"/>
                    </a:ext>
                  </a:extLst>
                </a:gridCol>
                <a:gridCol w="39812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200" b="1">
                          <a:solidFill>
                            <a:srgbClr val="FFFFFF"/>
                          </a:solidFill>
                          <a:latin typeface="Montserrat"/>
                          <a:ea typeface="Montserrat"/>
                          <a:cs typeface="Montserrat"/>
                          <a:sym typeface="Montserrat"/>
                        </a:rPr>
                        <a:t>Infrastructure as Code</a:t>
                      </a:r>
                      <a:endParaRPr sz="1200" b="1">
                        <a:solidFill>
                          <a:srgbClr val="FFFFFF"/>
                        </a:solidFill>
                        <a:latin typeface="Montserrat"/>
                        <a:ea typeface="Montserrat"/>
                        <a:cs typeface="Montserrat"/>
                        <a:sym typeface="Montserrat"/>
                      </a:endParaRPr>
                    </a:p>
                  </a:txBody>
                  <a:tcPr marL="91425" marR="91425" marT="91425" marB="91425">
                    <a:solidFill>
                      <a:schemeClr val="accent1"/>
                    </a:solidFill>
                  </a:tcPr>
                </a:tc>
                <a:tc>
                  <a:txBody>
                    <a:bodyPr/>
                    <a:lstStyle/>
                    <a:p>
                      <a:pPr marL="0" lvl="0" indent="0" algn="ctr" rtl="0">
                        <a:spcBef>
                          <a:spcPts val="0"/>
                        </a:spcBef>
                        <a:spcAft>
                          <a:spcPts val="0"/>
                        </a:spcAft>
                        <a:buNone/>
                      </a:pPr>
                      <a:r>
                        <a:rPr lang="en" sz="1200" b="1">
                          <a:solidFill>
                            <a:srgbClr val="FFFFFF"/>
                          </a:solidFill>
                          <a:latin typeface="Montserrat"/>
                          <a:ea typeface="Montserrat"/>
                          <a:cs typeface="Montserrat"/>
                          <a:sym typeface="Montserrat"/>
                        </a:rPr>
                        <a:t>Configuration Management</a:t>
                      </a:r>
                      <a:endParaRPr sz="1200" b="1">
                        <a:solidFill>
                          <a:srgbClr val="FFFFFF"/>
                        </a:solidFill>
                        <a:latin typeface="Montserrat"/>
                        <a:ea typeface="Montserrat"/>
                        <a:cs typeface="Montserrat"/>
                        <a:sym typeface="Montserrat"/>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lvl="0" indent="0" algn="l" rtl="0">
                        <a:lnSpc>
                          <a:spcPct val="200000"/>
                        </a:lnSpc>
                        <a:spcBef>
                          <a:spcPts val="0"/>
                        </a:spcBef>
                        <a:spcAft>
                          <a:spcPts val="0"/>
                        </a:spcAft>
                        <a:buNone/>
                      </a:pPr>
                      <a:r>
                        <a:rPr lang="en" sz="1000">
                          <a:latin typeface="Montserrat"/>
                          <a:ea typeface="Montserrat"/>
                          <a:cs typeface="Montserrat"/>
                          <a:sym typeface="Montserrat"/>
                        </a:rPr>
                        <a:t>Practice of managing and provisioning IT infrastructure through code</a:t>
                      </a:r>
                      <a:endParaRPr sz="1000">
                        <a:latin typeface="Montserrat"/>
                        <a:ea typeface="Montserrat"/>
                        <a:cs typeface="Montserrat"/>
                        <a:sym typeface="Montserrat"/>
                      </a:endParaRPr>
                    </a:p>
                  </a:txBody>
                  <a:tcPr marL="91425" marR="91425" marT="91425" marB="91425"/>
                </a:tc>
                <a:tc>
                  <a:txBody>
                    <a:bodyPr/>
                    <a:lstStyle/>
                    <a:p>
                      <a:pPr marL="0" lvl="0" indent="0" algn="l" rtl="0">
                        <a:lnSpc>
                          <a:spcPct val="200000"/>
                        </a:lnSpc>
                        <a:spcBef>
                          <a:spcPts val="0"/>
                        </a:spcBef>
                        <a:spcAft>
                          <a:spcPts val="0"/>
                        </a:spcAft>
                        <a:buNone/>
                      </a:pPr>
                      <a:r>
                        <a:rPr lang="en" sz="1000">
                          <a:latin typeface="Montserrat"/>
                          <a:ea typeface="Montserrat"/>
                          <a:cs typeface="Montserrat"/>
                          <a:sym typeface="Montserrat"/>
                        </a:rPr>
                        <a:t>Practice of automating the configuration and management of software applications, operating systems, and servers</a:t>
                      </a:r>
                      <a:endParaRPr sz="10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200000"/>
                        </a:lnSpc>
                        <a:spcBef>
                          <a:spcPts val="0"/>
                        </a:spcBef>
                        <a:spcAft>
                          <a:spcPts val="0"/>
                        </a:spcAft>
                        <a:buNone/>
                      </a:pPr>
                      <a:r>
                        <a:rPr lang="en" sz="1000">
                          <a:latin typeface="Montserrat"/>
                          <a:ea typeface="Montserrat"/>
                          <a:cs typeface="Montserrat"/>
                          <a:sym typeface="Montserrat"/>
                        </a:rPr>
                        <a:t>Allows teams to manage infrastructure in a repeatable, scalable, and automated manner</a:t>
                      </a:r>
                      <a:endParaRPr sz="1000">
                        <a:latin typeface="Montserrat"/>
                        <a:ea typeface="Montserrat"/>
                        <a:cs typeface="Montserrat"/>
                        <a:sym typeface="Montserrat"/>
                      </a:endParaRPr>
                    </a:p>
                  </a:txBody>
                  <a:tcPr marL="91425" marR="91425" marT="91425" marB="91425"/>
                </a:tc>
                <a:tc>
                  <a:txBody>
                    <a:bodyPr/>
                    <a:lstStyle/>
                    <a:p>
                      <a:pPr marL="0" lvl="0" indent="0" algn="l" rtl="0">
                        <a:lnSpc>
                          <a:spcPct val="200000"/>
                        </a:lnSpc>
                        <a:spcBef>
                          <a:spcPts val="0"/>
                        </a:spcBef>
                        <a:spcAft>
                          <a:spcPts val="0"/>
                        </a:spcAft>
                        <a:buNone/>
                      </a:pPr>
                      <a:r>
                        <a:rPr lang="en" sz="1000">
                          <a:latin typeface="Montserrat"/>
                          <a:ea typeface="Montserrat"/>
                          <a:cs typeface="Montserrat"/>
                          <a:sym typeface="Montserrat"/>
                        </a:rPr>
                        <a:t>Allow teams automate the installation and configuration of software packages, enforce security policies, and manage system settings</a:t>
                      </a:r>
                      <a:endParaRPr sz="10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200000"/>
                        </a:lnSpc>
                        <a:spcBef>
                          <a:spcPts val="0"/>
                        </a:spcBef>
                        <a:spcAft>
                          <a:spcPts val="0"/>
                        </a:spcAft>
                        <a:buNone/>
                      </a:pPr>
                      <a:r>
                        <a:rPr lang="en" sz="1000">
                          <a:latin typeface="Montserrat"/>
                          <a:ea typeface="Montserrat"/>
                          <a:cs typeface="Montserrat"/>
                          <a:sym typeface="Montserrat"/>
                        </a:rPr>
                        <a:t>Focuses on the infrastructure layer</a:t>
                      </a:r>
                      <a:endParaRPr sz="1000">
                        <a:latin typeface="Montserrat"/>
                        <a:ea typeface="Montserrat"/>
                        <a:cs typeface="Montserrat"/>
                        <a:sym typeface="Montserrat"/>
                      </a:endParaRPr>
                    </a:p>
                  </a:txBody>
                  <a:tcPr marL="91425" marR="91425" marT="91425" marB="91425"/>
                </a:tc>
                <a:tc>
                  <a:txBody>
                    <a:bodyPr/>
                    <a:lstStyle/>
                    <a:p>
                      <a:pPr marL="0" lvl="0" indent="0" algn="l" rtl="0">
                        <a:lnSpc>
                          <a:spcPct val="200000"/>
                        </a:lnSpc>
                        <a:spcBef>
                          <a:spcPts val="0"/>
                        </a:spcBef>
                        <a:spcAft>
                          <a:spcPts val="0"/>
                        </a:spcAft>
                        <a:buNone/>
                      </a:pPr>
                      <a:r>
                        <a:rPr lang="en" sz="1000">
                          <a:latin typeface="Montserrat"/>
                          <a:ea typeface="Montserrat"/>
                          <a:cs typeface="Montserrat"/>
                          <a:sym typeface="Montserrat"/>
                        </a:rPr>
                        <a:t>Focuses on the application layer</a:t>
                      </a:r>
                      <a:endParaRPr sz="10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64"/>
        <p:cNvGrpSpPr/>
        <p:nvPr/>
      </p:nvGrpSpPr>
      <p:grpSpPr>
        <a:xfrm>
          <a:off x="0" y="0"/>
          <a:ext cx="0" cy="0"/>
          <a:chOff x="0" y="0"/>
          <a:chExt cx="0" cy="0"/>
        </a:xfrm>
      </p:grpSpPr>
      <p:sp>
        <p:nvSpPr>
          <p:cNvPr id="1265" name="Google Shape;1265;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58</a:t>
            </a:fld>
            <a:endParaRPr/>
          </a:p>
        </p:txBody>
      </p:sp>
      <p:sp>
        <p:nvSpPr>
          <p:cNvPr id="1266" name="Google Shape;1266;p91"/>
          <p:cNvSpPr/>
          <p:nvPr/>
        </p:nvSpPr>
        <p:spPr>
          <a:xfrm>
            <a:off x="518200" y="527725"/>
            <a:ext cx="8625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a:latin typeface="Montserrat Black"/>
                <a:ea typeface="Montserrat Black"/>
                <a:cs typeface="Montserrat Black"/>
                <a:sym typeface="Montserrat Black"/>
              </a:rPr>
              <a:t>Tools for IaC &amp; Configuration Management</a:t>
            </a:r>
            <a:endParaRPr sz="2000">
              <a:latin typeface="Montserrat Black"/>
              <a:ea typeface="Montserrat Black"/>
              <a:cs typeface="Montserrat Black"/>
              <a:sym typeface="Montserrat Black"/>
            </a:endParaRPr>
          </a:p>
        </p:txBody>
      </p:sp>
      <p:pic>
        <p:nvPicPr>
          <p:cNvPr id="1267" name="Google Shape;1267;p91"/>
          <p:cNvPicPr preferRelativeResize="0"/>
          <p:nvPr/>
        </p:nvPicPr>
        <p:blipFill>
          <a:blip r:embed="rId3">
            <a:alphaModFix/>
          </a:blip>
          <a:stretch>
            <a:fillRect/>
          </a:stretch>
        </p:blipFill>
        <p:spPr>
          <a:xfrm>
            <a:off x="1635275" y="1668824"/>
            <a:ext cx="1108400" cy="1171927"/>
          </a:xfrm>
          <a:prstGeom prst="rect">
            <a:avLst/>
          </a:prstGeom>
          <a:noFill/>
          <a:ln>
            <a:noFill/>
          </a:ln>
        </p:spPr>
      </p:pic>
      <p:pic>
        <p:nvPicPr>
          <p:cNvPr id="1268" name="Google Shape;1268;p91"/>
          <p:cNvPicPr preferRelativeResize="0"/>
          <p:nvPr/>
        </p:nvPicPr>
        <p:blipFill>
          <a:blip r:embed="rId4">
            <a:alphaModFix/>
          </a:blip>
          <a:stretch>
            <a:fillRect/>
          </a:stretch>
        </p:blipFill>
        <p:spPr>
          <a:xfrm>
            <a:off x="3872225" y="1825450"/>
            <a:ext cx="1717300" cy="858650"/>
          </a:xfrm>
          <a:prstGeom prst="rect">
            <a:avLst/>
          </a:prstGeom>
          <a:noFill/>
          <a:ln>
            <a:noFill/>
          </a:ln>
        </p:spPr>
      </p:pic>
      <p:pic>
        <p:nvPicPr>
          <p:cNvPr id="1269" name="Google Shape;1269;p91"/>
          <p:cNvPicPr preferRelativeResize="0"/>
          <p:nvPr/>
        </p:nvPicPr>
        <p:blipFill>
          <a:blip r:embed="rId5">
            <a:alphaModFix/>
          </a:blip>
          <a:stretch>
            <a:fillRect/>
          </a:stretch>
        </p:blipFill>
        <p:spPr>
          <a:xfrm>
            <a:off x="6718075" y="1700588"/>
            <a:ext cx="1108400" cy="1108400"/>
          </a:xfrm>
          <a:prstGeom prst="rect">
            <a:avLst/>
          </a:prstGeom>
          <a:noFill/>
          <a:ln>
            <a:noFill/>
          </a:ln>
        </p:spPr>
      </p:pic>
      <p:pic>
        <p:nvPicPr>
          <p:cNvPr id="1270" name="Google Shape;1270;p91"/>
          <p:cNvPicPr preferRelativeResize="0"/>
          <p:nvPr/>
        </p:nvPicPr>
        <p:blipFill>
          <a:blip r:embed="rId6">
            <a:alphaModFix/>
          </a:blip>
          <a:stretch>
            <a:fillRect/>
          </a:stretch>
        </p:blipFill>
        <p:spPr>
          <a:xfrm>
            <a:off x="1125188" y="3202150"/>
            <a:ext cx="901075" cy="963350"/>
          </a:xfrm>
          <a:prstGeom prst="rect">
            <a:avLst/>
          </a:prstGeom>
          <a:noFill/>
          <a:ln>
            <a:noFill/>
          </a:ln>
        </p:spPr>
      </p:pic>
      <p:pic>
        <p:nvPicPr>
          <p:cNvPr id="1271" name="Google Shape;1271;p91"/>
          <p:cNvPicPr preferRelativeResize="0"/>
          <p:nvPr/>
        </p:nvPicPr>
        <p:blipFill>
          <a:blip r:embed="rId7">
            <a:alphaModFix/>
          </a:blip>
          <a:stretch>
            <a:fillRect/>
          </a:stretch>
        </p:blipFill>
        <p:spPr>
          <a:xfrm>
            <a:off x="2816213" y="3428958"/>
            <a:ext cx="1444224" cy="509725"/>
          </a:xfrm>
          <a:prstGeom prst="rect">
            <a:avLst/>
          </a:prstGeom>
          <a:noFill/>
          <a:ln>
            <a:noFill/>
          </a:ln>
        </p:spPr>
      </p:pic>
      <p:pic>
        <p:nvPicPr>
          <p:cNvPr id="1272" name="Google Shape;1272;p91"/>
          <p:cNvPicPr preferRelativeResize="0"/>
          <p:nvPr/>
        </p:nvPicPr>
        <p:blipFill>
          <a:blip r:embed="rId8">
            <a:alphaModFix/>
          </a:blip>
          <a:stretch>
            <a:fillRect/>
          </a:stretch>
        </p:blipFill>
        <p:spPr>
          <a:xfrm>
            <a:off x="5050387" y="3230880"/>
            <a:ext cx="1717300" cy="905890"/>
          </a:xfrm>
          <a:prstGeom prst="rect">
            <a:avLst/>
          </a:prstGeom>
          <a:noFill/>
          <a:ln>
            <a:noFill/>
          </a:ln>
        </p:spPr>
      </p:pic>
      <p:pic>
        <p:nvPicPr>
          <p:cNvPr id="1273" name="Google Shape;1273;p91"/>
          <p:cNvPicPr preferRelativeResize="0"/>
          <p:nvPr/>
        </p:nvPicPr>
        <p:blipFill>
          <a:blip r:embed="rId9">
            <a:alphaModFix/>
          </a:blip>
          <a:stretch>
            <a:fillRect/>
          </a:stretch>
        </p:blipFill>
        <p:spPr>
          <a:xfrm>
            <a:off x="7500337" y="3168426"/>
            <a:ext cx="836225" cy="1030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77"/>
        <p:cNvGrpSpPr/>
        <p:nvPr/>
      </p:nvGrpSpPr>
      <p:grpSpPr>
        <a:xfrm>
          <a:off x="0" y="0"/>
          <a:ext cx="0" cy="0"/>
          <a:chOff x="0" y="0"/>
          <a:chExt cx="0" cy="0"/>
        </a:xfrm>
      </p:grpSpPr>
      <p:sp>
        <p:nvSpPr>
          <p:cNvPr id="1278" name="Google Shape;1278;p92"/>
          <p:cNvSpPr txBox="1">
            <a:spLocks noGrp="1"/>
          </p:cNvSpPr>
          <p:nvPr>
            <p:ph type="title"/>
          </p:nvPr>
        </p:nvSpPr>
        <p:spPr>
          <a:xfrm>
            <a:off x="705000" y="1836750"/>
            <a:ext cx="8520600" cy="899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r>
              <a:rPr lang="en" sz="3200">
                <a:solidFill>
                  <a:schemeClr val="lt1"/>
                </a:solidFill>
              </a:rPr>
              <a:t>Deployment Automation Techniques &amp; Tools</a:t>
            </a:r>
            <a:endParaRPr sz="3200">
              <a:solidFill>
                <a:schemeClr val="lt1"/>
              </a:solidFill>
            </a:endParaRPr>
          </a:p>
        </p:txBody>
      </p:sp>
      <p:pic>
        <p:nvPicPr>
          <p:cNvPr id="1279" name="Google Shape;1279;p92"/>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1"/>
        <p:cNvGrpSpPr/>
        <p:nvPr/>
      </p:nvGrpSpPr>
      <p:grpSpPr>
        <a:xfrm>
          <a:off x="0" y="0"/>
          <a:ext cx="0" cy="0"/>
          <a:chOff x="0" y="0"/>
          <a:chExt cx="0" cy="0"/>
        </a:xfrm>
      </p:grpSpPr>
      <p:sp>
        <p:nvSpPr>
          <p:cNvPr id="272" name="Google Shape;272;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6</a:t>
            </a:fld>
            <a:endParaRPr/>
          </a:p>
        </p:txBody>
      </p:sp>
      <p:sp>
        <p:nvSpPr>
          <p:cNvPr id="273" name="Google Shape;273;p19"/>
          <p:cNvSpPr txBox="1"/>
          <p:nvPr/>
        </p:nvSpPr>
        <p:spPr>
          <a:xfrm>
            <a:off x="518201" y="1371466"/>
            <a:ext cx="3062400" cy="552600"/>
          </a:xfrm>
          <a:prstGeom prst="rect">
            <a:avLst/>
          </a:prstGeom>
          <a:noFill/>
          <a:ln>
            <a:noFill/>
          </a:ln>
        </p:spPr>
        <p:txBody>
          <a:bodyPr spcFirstLastPara="1" wrap="square" lIns="146275" tIns="91425" rIns="146275" bIns="91425" anchor="t" anchorCtr="0">
            <a:noAutofit/>
          </a:bodyPr>
          <a:lstStyle/>
          <a:p>
            <a:pPr marL="142875" marR="0" lvl="0" indent="-142875" algn="l" rtl="0">
              <a:lnSpc>
                <a:spcPct val="90000"/>
              </a:lnSpc>
              <a:spcBef>
                <a:spcPts val="0"/>
              </a:spcBef>
              <a:spcAft>
                <a:spcPts val="0"/>
              </a:spcAft>
              <a:buClr>
                <a:srgbClr val="000000"/>
              </a:buClr>
              <a:buSzPts val="1800"/>
              <a:buFont typeface="Arial"/>
              <a:buNone/>
            </a:pPr>
            <a:r>
              <a:rPr lang="en" sz="1200" b="1" i="0" u="none" strike="noStrike" cap="none">
                <a:solidFill>
                  <a:schemeClr val="dk1"/>
                </a:solidFill>
                <a:latin typeface="Montserrat"/>
                <a:ea typeface="Montserrat"/>
                <a:cs typeface="Montserrat"/>
                <a:sym typeface="Montserrat"/>
              </a:rPr>
              <a:t>“DevOps</a:t>
            </a:r>
            <a:r>
              <a:rPr lang="en" sz="1200" i="0" u="none" strike="noStrike" cap="none">
                <a:solidFill>
                  <a:schemeClr val="dk1"/>
                </a:solidFill>
                <a:latin typeface="Montserrat"/>
                <a:ea typeface="Montserrat"/>
                <a:cs typeface="Montserrat"/>
                <a:sym typeface="Montserrat"/>
              </a:rPr>
              <a:t> is </a:t>
            </a:r>
            <a:r>
              <a:rPr lang="en" sz="1200" b="1" i="0" u="none" strike="noStrike" cap="none">
                <a:solidFill>
                  <a:schemeClr val="dk1"/>
                </a:solidFill>
                <a:latin typeface="Montserrat"/>
                <a:ea typeface="Montserrat"/>
                <a:cs typeface="Montserrat"/>
                <a:sym typeface="Montserrat"/>
              </a:rPr>
              <a:t>dev</a:t>
            </a:r>
            <a:r>
              <a:rPr lang="en" sz="1200" i="0" u="none" strike="noStrike" cap="none">
                <a:solidFill>
                  <a:schemeClr val="dk1"/>
                </a:solidFill>
                <a:latin typeface="Montserrat"/>
                <a:ea typeface="Montserrat"/>
                <a:cs typeface="Montserrat"/>
                <a:sym typeface="Montserrat"/>
              </a:rPr>
              <a:t>elopment </a:t>
            </a:r>
            <a:br>
              <a:rPr lang="en" sz="1200" i="0" u="none" strike="noStrike" cap="none">
                <a:solidFill>
                  <a:schemeClr val="dk1"/>
                </a:solidFill>
                <a:latin typeface="Montserrat"/>
                <a:ea typeface="Montserrat"/>
                <a:cs typeface="Montserrat"/>
                <a:sym typeface="Montserrat"/>
              </a:rPr>
            </a:br>
            <a:r>
              <a:rPr lang="en" sz="1200" i="0" u="none" strike="noStrike" cap="none">
                <a:solidFill>
                  <a:schemeClr val="dk1"/>
                </a:solidFill>
                <a:latin typeface="Montserrat"/>
                <a:ea typeface="Montserrat"/>
                <a:cs typeface="Montserrat"/>
                <a:sym typeface="Montserrat"/>
              </a:rPr>
              <a:t>and </a:t>
            </a:r>
            <a:r>
              <a:rPr lang="en" sz="1200" b="1" i="0" u="none" strike="noStrike" cap="none">
                <a:solidFill>
                  <a:schemeClr val="dk1"/>
                </a:solidFill>
                <a:latin typeface="Montserrat"/>
                <a:ea typeface="Montserrat"/>
                <a:cs typeface="Montserrat"/>
                <a:sym typeface="Montserrat"/>
              </a:rPr>
              <a:t>op</a:t>
            </a:r>
            <a:r>
              <a:rPr lang="en" sz="1200" i="0" u="none" strike="noStrike" cap="none">
                <a:solidFill>
                  <a:schemeClr val="dk1"/>
                </a:solidFill>
                <a:latin typeface="Montserrat"/>
                <a:ea typeface="Montserrat"/>
                <a:cs typeface="Montserrat"/>
                <a:sym typeface="Montserrat"/>
              </a:rPr>
              <a:t>eration</a:t>
            </a:r>
            <a:r>
              <a:rPr lang="en" sz="1200" b="1" i="0" u="none" strike="noStrike" cap="none">
                <a:solidFill>
                  <a:schemeClr val="dk1"/>
                </a:solidFill>
                <a:latin typeface="Montserrat"/>
                <a:ea typeface="Montserrat"/>
                <a:cs typeface="Montserrat"/>
                <a:sym typeface="Montserrat"/>
              </a:rPr>
              <a:t>s</a:t>
            </a:r>
            <a:r>
              <a:rPr lang="en" sz="1200" i="0" u="none" strike="noStrike" cap="none">
                <a:solidFill>
                  <a:schemeClr val="dk1"/>
                </a:solidFill>
                <a:latin typeface="Montserrat"/>
                <a:ea typeface="Montserrat"/>
                <a:cs typeface="Montserrat"/>
                <a:sym typeface="Montserrat"/>
              </a:rPr>
              <a:t> </a:t>
            </a:r>
            <a:r>
              <a:rPr lang="en" sz="1200" b="1" i="0" u="none" strike="noStrike" cap="none">
                <a:solidFill>
                  <a:srgbClr val="FCB614"/>
                </a:solidFill>
                <a:latin typeface="Montserrat"/>
                <a:ea typeface="Montserrat"/>
                <a:cs typeface="Montserrat"/>
                <a:sym typeface="Montserrat"/>
              </a:rPr>
              <a:t>collaboration</a:t>
            </a:r>
            <a:r>
              <a:rPr lang="en" sz="1200" i="0" u="none" strike="noStrike" cap="none">
                <a:solidFill>
                  <a:schemeClr val="dk1"/>
                </a:solidFill>
                <a:latin typeface="Montserrat"/>
                <a:ea typeface="Montserrat"/>
                <a:cs typeface="Montserrat"/>
                <a:sym typeface="Montserrat"/>
              </a:rPr>
              <a:t>”</a:t>
            </a:r>
            <a:endParaRPr sz="1200" i="0" u="none" strike="noStrike" cap="none">
              <a:solidFill>
                <a:schemeClr val="dk1"/>
              </a:solidFill>
              <a:latin typeface="Montserrat"/>
              <a:ea typeface="Montserrat"/>
              <a:cs typeface="Montserrat"/>
              <a:sym typeface="Montserrat"/>
            </a:endParaRPr>
          </a:p>
        </p:txBody>
      </p:sp>
      <p:sp>
        <p:nvSpPr>
          <p:cNvPr id="274" name="Google Shape;274;p19"/>
          <p:cNvSpPr txBox="1"/>
          <p:nvPr/>
        </p:nvSpPr>
        <p:spPr>
          <a:xfrm>
            <a:off x="518201" y="2352103"/>
            <a:ext cx="2599800" cy="829500"/>
          </a:xfrm>
          <a:prstGeom prst="rect">
            <a:avLst/>
          </a:prstGeom>
          <a:noFill/>
          <a:ln>
            <a:noFill/>
          </a:ln>
        </p:spPr>
        <p:txBody>
          <a:bodyPr spcFirstLastPara="1" wrap="square" lIns="146275" tIns="91425" rIns="146275" bIns="91425" anchor="t" anchorCtr="0">
            <a:noAutofit/>
          </a:bodyPr>
          <a:lstStyle/>
          <a:p>
            <a:pPr marL="142875" marR="0" lvl="0" indent="-142875" algn="l" rtl="0">
              <a:lnSpc>
                <a:spcPct val="90000"/>
              </a:lnSpc>
              <a:spcBef>
                <a:spcPts val="0"/>
              </a:spcBef>
              <a:spcAft>
                <a:spcPts val="0"/>
              </a:spcAft>
              <a:buClr>
                <a:srgbClr val="000000"/>
              </a:buClr>
              <a:buSzPts val="1800"/>
              <a:buFont typeface="Arial"/>
              <a:buNone/>
            </a:pPr>
            <a:r>
              <a:rPr lang="en" sz="1200" b="1" i="0" u="none" strike="noStrike" cap="none">
                <a:solidFill>
                  <a:schemeClr val="dk1"/>
                </a:solidFill>
                <a:latin typeface="Montserrat"/>
                <a:ea typeface="Montserrat"/>
                <a:cs typeface="Montserrat"/>
                <a:sym typeface="Montserrat"/>
              </a:rPr>
              <a:t>“DevOps</a:t>
            </a:r>
            <a:r>
              <a:rPr lang="en" sz="1200" i="0" u="none" strike="noStrike" cap="none">
                <a:solidFill>
                  <a:schemeClr val="dk1"/>
                </a:solidFill>
                <a:latin typeface="Montserrat"/>
                <a:ea typeface="Montserrat"/>
                <a:cs typeface="Montserrat"/>
                <a:sym typeface="Montserrat"/>
              </a:rPr>
              <a:t> </a:t>
            </a:r>
            <a:br>
              <a:rPr lang="en" sz="1200" i="0" u="none" strike="noStrike" cap="none">
                <a:solidFill>
                  <a:schemeClr val="dk1"/>
                </a:solidFill>
                <a:latin typeface="Montserrat"/>
                <a:ea typeface="Montserrat"/>
                <a:cs typeface="Montserrat"/>
                <a:sym typeface="Montserrat"/>
              </a:rPr>
            </a:br>
            <a:r>
              <a:rPr lang="en" sz="1200" i="0" u="none" strike="noStrike" cap="none">
                <a:solidFill>
                  <a:schemeClr val="dk1"/>
                </a:solidFill>
                <a:latin typeface="Montserrat"/>
                <a:ea typeface="Montserrat"/>
                <a:cs typeface="Montserrat"/>
                <a:sym typeface="Montserrat"/>
              </a:rPr>
              <a:t>is using </a:t>
            </a:r>
            <a:r>
              <a:rPr lang="en" sz="1200" b="1" i="0" u="none" strike="noStrike" cap="none">
                <a:solidFill>
                  <a:srgbClr val="FCB614"/>
                </a:solidFill>
                <a:latin typeface="Montserrat"/>
                <a:ea typeface="Montserrat"/>
                <a:cs typeface="Montserrat"/>
                <a:sym typeface="Montserrat"/>
              </a:rPr>
              <a:t>automation</a:t>
            </a:r>
            <a:r>
              <a:rPr lang="en" sz="1200" i="0" u="none" strike="noStrike" cap="none">
                <a:solidFill>
                  <a:schemeClr val="dk1"/>
                </a:solidFill>
                <a:latin typeface="Montserrat"/>
                <a:ea typeface="Montserrat"/>
                <a:cs typeface="Montserrat"/>
                <a:sym typeface="Montserrat"/>
              </a:rPr>
              <a:t>”</a:t>
            </a:r>
            <a:endParaRPr sz="1200" i="0" u="none" strike="noStrike" cap="none">
              <a:solidFill>
                <a:srgbClr val="000000"/>
              </a:solidFill>
              <a:latin typeface="Montserrat"/>
              <a:ea typeface="Montserrat"/>
              <a:cs typeface="Montserrat"/>
              <a:sym typeface="Montserrat"/>
            </a:endParaRPr>
          </a:p>
        </p:txBody>
      </p:sp>
      <p:sp>
        <p:nvSpPr>
          <p:cNvPr id="275" name="Google Shape;275;p19"/>
          <p:cNvSpPr txBox="1"/>
          <p:nvPr/>
        </p:nvSpPr>
        <p:spPr>
          <a:xfrm>
            <a:off x="537774" y="3331346"/>
            <a:ext cx="2676900" cy="885600"/>
          </a:xfrm>
          <a:prstGeom prst="rect">
            <a:avLst/>
          </a:prstGeom>
          <a:noFill/>
          <a:ln>
            <a:noFill/>
          </a:ln>
        </p:spPr>
        <p:txBody>
          <a:bodyPr spcFirstLastPara="1" wrap="square" lIns="146275" tIns="91425" rIns="146275" bIns="91425" anchor="t" anchorCtr="0">
            <a:noAutofit/>
          </a:bodyPr>
          <a:lstStyle/>
          <a:p>
            <a:pPr marL="152400" marR="0" lvl="0" indent="-152400" algn="l" rtl="0">
              <a:lnSpc>
                <a:spcPct val="90000"/>
              </a:lnSpc>
              <a:spcBef>
                <a:spcPts val="0"/>
              </a:spcBef>
              <a:spcAft>
                <a:spcPts val="0"/>
              </a:spcAft>
              <a:buClr>
                <a:srgbClr val="000000"/>
              </a:buClr>
              <a:buSzPts val="1800"/>
              <a:buFont typeface="Arial"/>
              <a:buNone/>
            </a:pPr>
            <a:r>
              <a:rPr lang="en" sz="1200" b="1" i="0" u="none" strike="noStrike" cap="none">
                <a:solidFill>
                  <a:schemeClr val="dk1"/>
                </a:solidFill>
                <a:latin typeface="Montserrat"/>
                <a:ea typeface="Montserrat"/>
                <a:cs typeface="Montserrat"/>
                <a:sym typeface="Montserrat"/>
              </a:rPr>
              <a:t>“DevOps</a:t>
            </a:r>
            <a:r>
              <a:rPr lang="en" sz="1200" i="0" u="none" strike="noStrike" cap="none">
                <a:solidFill>
                  <a:schemeClr val="dk1"/>
                </a:solidFill>
                <a:latin typeface="Montserrat"/>
                <a:ea typeface="Montserrat"/>
                <a:cs typeface="Montserrat"/>
                <a:sym typeface="Montserrat"/>
              </a:rPr>
              <a:t> </a:t>
            </a:r>
            <a:br>
              <a:rPr lang="en" sz="1200" i="0" u="none" strike="noStrike" cap="none">
                <a:solidFill>
                  <a:srgbClr val="FFFFFF"/>
                </a:solidFill>
                <a:latin typeface="Montserrat"/>
                <a:ea typeface="Montserrat"/>
                <a:cs typeface="Montserrat"/>
                <a:sym typeface="Montserrat"/>
              </a:rPr>
            </a:br>
            <a:r>
              <a:rPr lang="en" sz="1200" i="0" u="none" strike="noStrike" cap="none">
                <a:solidFill>
                  <a:schemeClr val="dk1"/>
                </a:solidFill>
                <a:latin typeface="Montserrat"/>
                <a:ea typeface="Montserrat"/>
                <a:cs typeface="Montserrat"/>
                <a:sym typeface="Montserrat"/>
              </a:rPr>
              <a:t>is </a:t>
            </a:r>
            <a:r>
              <a:rPr lang="en" sz="1200" b="1" i="0" u="none" strike="noStrike" cap="none">
                <a:solidFill>
                  <a:srgbClr val="FCB614"/>
                </a:solidFill>
                <a:latin typeface="Montserrat"/>
                <a:ea typeface="Montserrat"/>
                <a:cs typeface="Montserrat"/>
                <a:sym typeface="Montserrat"/>
              </a:rPr>
              <a:t>small</a:t>
            </a:r>
            <a:r>
              <a:rPr lang="en" sz="1200" i="0" u="none" strike="noStrike" cap="none">
                <a:solidFill>
                  <a:srgbClr val="FCB614"/>
                </a:solidFill>
                <a:latin typeface="Montserrat"/>
                <a:ea typeface="Montserrat"/>
                <a:cs typeface="Montserrat"/>
                <a:sym typeface="Montserrat"/>
              </a:rPr>
              <a:t> </a:t>
            </a:r>
            <a:r>
              <a:rPr lang="en" sz="1200" i="0" u="none" strike="noStrike" cap="none">
                <a:solidFill>
                  <a:schemeClr val="dk1"/>
                </a:solidFill>
                <a:latin typeface="Montserrat"/>
                <a:ea typeface="Montserrat"/>
                <a:cs typeface="Montserrat"/>
                <a:sym typeface="Montserrat"/>
              </a:rPr>
              <a:t>deployments”</a:t>
            </a:r>
            <a:endParaRPr sz="1200" i="0" u="none" strike="noStrike" cap="none">
              <a:solidFill>
                <a:srgbClr val="000000"/>
              </a:solidFill>
              <a:latin typeface="Montserrat"/>
              <a:ea typeface="Montserrat"/>
              <a:cs typeface="Montserrat"/>
              <a:sym typeface="Montserrat"/>
            </a:endParaRPr>
          </a:p>
        </p:txBody>
      </p:sp>
      <p:grpSp>
        <p:nvGrpSpPr>
          <p:cNvPr id="276" name="Google Shape;276;p19"/>
          <p:cNvGrpSpPr/>
          <p:nvPr/>
        </p:nvGrpSpPr>
        <p:grpSpPr>
          <a:xfrm>
            <a:off x="3947980" y="1252214"/>
            <a:ext cx="1410326" cy="780604"/>
            <a:chOff x="3079640" y="393786"/>
            <a:chExt cx="1842600" cy="1310178"/>
          </a:xfrm>
        </p:grpSpPr>
        <p:sp>
          <p:nvSpPr>
            <p:cNvPr id="277" name="Google Shape;277;p19"/>
            <p:cNvSpPr/>
            <p:nvPr/>
          </p:nvSpPr>
          <p:spPr>
            <a:xfrm>
              <a:off x="3079640" y="393786"/>
              <a:ext cx="1842600" cy="872700"/>
            </a:xfrm>
            <a:prstGeom prst="rect">
              <a:avLst/>
            </a:prstGeom>
            <a:solidFill>
              <a:schemeClr val="lt2">
                <a:alpha val="80000"/>
              </a:schemeClr>
            </a:solidFill>
            <a:ln>
              <a:noFill/>
            </a:ln>
          </p:spPr>
          <p:txBody>
            <a:bodyPr spcFirstLastPara="1" wrap="square" lIns="182850" tIns="146275" rIns="182850" bIns="1462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0" i="0" u="none" strike="noStrike" cap="none">
                  <a:solidFill>
                    <a:srgbClr val="FFFFFF"/>
                  </a:solidFill>
                  <a:latin typeface="Quattrocento Sans"/>
                  <a:ea typeface="Quattrocento Sans"/>
                  <a:cs typeface="Quattrocento Sans"/>
                  <a:sym typeface="Quattrocento Sans"/>
                </a:rPr>
                <a:t>It’s DevOps!</a:t>
              </a:r>
              <a:endParaRPr sz="1400" b="0" i="0" u="none" strike="noStrike" cap="none">
                <a:solidFill>
                  <a:srgbClr val="000000"/>
                </a:solidFill>
                <a:latin typeface="Arial"/>
                <a:ea typeface="Arial"/>
                <a:cs typeface="Arial"/>
                <a:sym typeface="Arial"/>
              </a:endParaRPr>
            </a:p>
          </p:txBody>
        </p:sp>
        <p:sp>
          <p:nvSpPr>
            <p:cNvPr id="278" name="Google Shape;278;p19"/>
            <p:cNvSpPr/>
            <p:nvPr/>
          </p:nvSpPr>
          <p:spPr>
            <a:xfrm rot="10800000">
              <a:off x="3323419" y="1266564"/>
              <a:ext cx="505800" cy="437400"/>
            </a:xfrm>
            <a:prstGeom prst="rtTriangle">
              <a:avLst/>
            </a:prstGeom>
            <a:solidFill>
              <a:schemeClr val="lt2">
                <a:alpha val="80000"/>
              </a:schemeClr>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279" name="Google Shape;279;p19"/>
          <p:cNvSpPr txBox="1"/>
          <p:nvPr/>
        </p:nvSpPr>
        <p:spPr>
          <a:xfrm>
            <a:off x="6645158" y="1323074"/>
            <a:ext cx="2175000" cy="1419600"/>
          </a:xfrm>
          <a:prstGeom prst="rect">
            <a:avLst/>
          </a:prstGeom>
          <a:noFill/>
          <a:ln>
            <a:noFill/>
          </a:ln>
        </p:spPr>
        <p:txBody>
          <a:bodyPr spcFirstLastPara="1" wrap="square" lIns="146275" tIns="91425" rIns="146275" bIns="91425" anchor="t" anchorCtr="0">
            <a:noAutofit/>
          </a:bodyPr>
          <a:lstStyle/>
          <a:p>
            <a:pPr marL="133350" marR="0" lvl="0" indent="-133350" algn="l" rtl="0">
              <a:lnSpc>
                <a:spcPct val="90000"/>
              </a:lnSpc>
              <a:spcBef>
                <a:spcPts val="0"/>
              </a:spcBef>
              <a:spcAft>
                <a:spcPts val="0"/>
              </a:spcAft>
              <a:buClr>
                <a:srgbClr val="505050"/>
              </a:buClr>
              <a:buSzPts val="1600"/>
              <a:buFont typeface="Arial"/>
              <a:buNone/>
            </a:pPr>
            <a:r>
              <a:rPr lang="en" sz="1200" b="1" i="0" u="none" strike="noStrike" cap="none">
                <a:solidFill>
                  <a:srgbClr val="505050"/>
                </a:solidFill>
                <a:latin typeface="Montserrat"/>
                <a:ea typeface="Montserrat"/>
                <a:cs typeface="Montserrat"/>
                <a:sym typeface="Montserrat"/>
              </a:rPr>
              <a:t>“DevOps</a:t>
            </a:r>
            <a:r>
              <a:rPr lang="en" sz="1200" i="0" u="none" strike="noStrike" cap="none">
                <a:solidFill>
                  <a:srgbClr val="505050"/>
                </a:solidFill>
                <a:latin typeface="Montserrat"/>
                <a:ea typeface="Montserrat"/>
                <a:cs typeface="Montserrat"/>
                <a:sym typeface="Montserrat"/>
              </a:rPr>
              <a:t> is treating your </a:t>
            </a:r>
            <a:r>
              <a:rPr lang="en" sz="1200" b="1" i="0" u="none" strike="noStrike" cap="none">
                <a:solidFill>
                  <a:srgbClr val="00BCF2"/>
                </a:solidFill>
                <a:latin typeface="Montserrat"/>
                <a:ea typeface="Montserrat"/>
                <a:cs typeface="Montserrat"/>
                <a:sym typeface="Montserrat"/>
              </a:rPr>
              <a:t>infrastructure</a:t>
            </a:r>
            <a:r>
              <a:rPr lang="en" sz="1200" i="0" u="none" strike="noStrike" cap="none">
                <a:solidFill>
                  <a:srgbClr val="00BCF2"/>
                </a:solidFill>
                <a:latin typeface="Montserrat"/>
                <a:ea typeface="Montserrat"/>
                <a:cs typeface="Montserrat"/>
                <a:sym typeface="Montserrat"/>
              </a:rPr>
              <a:t> </a:t>
            </a:r>
            <a:br>
              <a:rPr lang="en" sz="1200" i="0" u="none" strike="noStrike" cap="none">
                <a:solidFill>
                  <a:srgbClr val="00BCF2"/>
                </a:solidFill>
                <a:latin typeface="Montserrat"/>
                <a:ea typeface="Montserrat"/>
                <a:cs typeface="Montserrat"/>
                <a:sym typeface="Montserrat"/>
              </a:rPr>
            </a:br>
            <a:r>
              <a:rPr lang="en" sz="1200" b="1" i="0" u="none" strike="noStrike" cap="none">
                <a:solidFill>
                  <a:srgbClr val="00BCF2"/>
                </a:solidFill>
                <a:latin typeface="Montserrat"/>
                <a:ea typeface="Montserrat"/>
                <a:cs typeface="Montserrat"/>
                <a:sym typeface="Montserrat"/>
              </a:rPr>
              <a:t>as code</a:t>
            </a:r>
            <a:r>
              <a:rPr lang="en" sz="1200" i="0" u="none" strike="noStrike" cap="none">
                <a:solidFill>
                  <a:srgbClr val="505050"/>
                </a:solidFill>
                <a:latin typeface="Montserrat"/>
                <a:ea typeface="Montserrat"/>
                <a:cs typeface="Montserrat"/>
                <a:sym typeface="Montserrat"/>
              </a:rPr>
              <a:t>”</a:t>
            </a:r>
            <a:endParaRPr sz="1200" i="0" u="none" strike="noStrike" cap="none">
              <a:solidFill>
                <a:srgbClr val="000000"/>
              </a:solidFill>
              <a:latin typeface="Montserrat"/>
              <a:ea typeface="Montserrat"/>
              <a:cs typeface="Montserrat"/>
              <a:sym typeface="Montserrat"/>
            </a:endParaRPr>
          </a:p>
        </p:txBody>
      </p:sp>
      <p:sp>
        <p:nvSpPr>
          <p:cNvPr id="280" name="Google Shape;280;p19"/>
          <p:cNvSpPr txBox="1"/>
          <p:nvPr/>
        </p:nvSpPr>
        <p:spPr>
          <a:xfrm>
            <a:off x="6686750" y="2456275"/>
            <a:ext cx="2049000" cy="832500"/>
          </a:xfrm>
          <a:prstGeom prst="rect">
            <a:avLst/>
          </a:prstGeom>
          <a:noFill/>
          <a:ln>
            <a:noFill/>
          </a:ln>
        </p:spPr>
        <p:txBody>
          <a:bodyPr spcFirstLastPara="1" wrap="square" lIns="146275" tIns="91425" rIns="146275" bIns="91425" anchor="t" anchorCtr="0">
            <a:noAutofit/>
          </a:bodyPr>
          <a:lstStyle/>
          <a:p>
            <a:pPr marL="133350" marR="0" lvl="0" indent="-133350" algn="l" rtl="0">
              <a:lnSpc>
                <a:spcPct val="90000"/>
              </a:lnSpc>
              <a:spcBef>
                <a:spcPts val="0"/>
              </a:spcBef>
              <a:spcAft>
                <a:spcPts val="0"/>
              </a:spcAft>
              <a:buClr>
                <a:srgbClr val="505050"/>
              </a:buClr>
              <a:buSzPts val="1800"/>
              <a:buFont typeface="Arial"/>
              <a:buNone/>
            </a:pPr>
            <a:r>
              <a:rPr lang="en" sz="1200" b="1" i="0" u="none" strike="noStrike" cap="none">
                <a:solidFill>
                  <a:srgbClr val="505050"/>
                </a:solidFill>
                <a:latin typeface="Montserrat"/>
                <a:ea typeface="Montserrat"/>
                <a:cs typeface="Montserrat"/>
                <a:sym typeface="Montserrat"/>
              </a:rPr>
              <a:t>“DevOps</a:t>
            </a:r>
            <a:r>
              <a:rPr lang="en" sz="1200" i="0" u="none" strike="noStrike" cap="none">
                <a:solidFill>
                  <a:srgbClr val="505050"/>
                </a:solidFill>
                <a:latin typeface="Montserrat"/>
                <a:ea typeface="Montserrat"/>
                <a:cs typeface="Montserrat"/>
                <a:sym typeface="Montserrat"/>
              </a:rPr>
              <a:t> </a:t>
            </a:r>
            <a:br>
              <a:rPr lang="en" sz="1200" i="0" u="none" strike="noStrike" cap="none">
                <a:solidFill>
                  <a:srgbClr val="505050"/>
                </a:solidFill>
                <a:latin typeface="Montserrat"/>
                <a:ea typeface="Montserrat"/>
                <a:cs typeface="Montserrat"/>
                <a:sym typeface="Montserrat"/>
              </a:rPr>
            </a:br>
            <a:r>
              <a:rPr lang="en" sz="1200" i="0" u="none" strike="noStrike" cap="none">
                <a:solidFill>
                  <a:srgbClr val="505050"/>
                </a:solidFill>
                <a:latin typeface="Montserrat"/>
                <a:ea typeface="Montserrat"/>
                <a:cs typeface="Montserrat"/>
                <a:sym typeface="Montserrat"/>
              </a:rPr>
              <a:t>is feature </a:t>
            </a:r>
            <a:r>
              <a:rPr lang="en" sz="1200" b="1" i="0" u="none" strike="noStrike" cap="none">
                <a:solidFill>
                  <a:srgbClr val="00BCF2"/>
                </a:solidFill>
                <a:latin typeface="Montserrat"/>
                <a:ea typeface="Montserrat"/>
                <a:cs typeface="Montserrat"/>
                <a:sym typeface="Montserrat"/>
              </a:rPr>
              <a:t>switches</a:t>
            </a:r>
            <a:r>
              <a:rPr lang="en" sz="1200" i="0" u="none" strike="noStrike" cap="none">
                <a:solidFill>
                  <a:srgbClr val="505050"/>
                </a:solidFill>
                <a:latin typeface="Montserrat"/>
                <a:ea typeface="Montserrat"/>
                <a:cs typeface="Montserrat"/>
                <a:sym typeface="Montserrat"/>
              </a:rPr>
              <a:t>”</a:t>
            </a:r>
            <a:endParaRPr sz="1200" i="0" u="none" strike="noStrike" cap="none">
              <a:solidFill>
                <a:srgbClr val="000000"/>
              </a:solidFill>
              <a:latin typeface="Montserrat"/>
              <a:ea typeface="Montserrat"/>
              <a:cs typeface="Montserrat"/>
              <a:sym typeface="Montserrat"/>
            </a:endParaRPr>
          </a:p>
        </p:txBody>
      </p:sp>
      <p:pic>
        <p:nvPicPr>
          <p:cNvPr id="281" name="Google Shape;281;p19"/>
          <p:cNvPicPr preferRelativeResize="0"/>
          <p:nvPr/>
        </p:nvPicPr>
        <p:blipFill rotWithShape="1">
          <a:blip r:embed="rId3">
            <a:alphaModFix/>
          </a:blip>
          <a:srcRect/>
          <a:stretch/>
        </p:blipFill>
        <p:spPr>
          <a:xfrm>
            <a:off x="2969975" y="1920993"/>
            <a:ext cx="3649709" cy="2067139"/>
          </a:xfrm>
          <a:prstGeom prst="rect">
            <a:avLst/>
          </a:prstGeom>
          <a:noFill/>
          <a:ln>
            <a:noFill/>
          </a:ln>
        </p:spPr>
      </p:pic>
      <p:grpSp>
        <p:nvGrpSpPr>
          <p:cNvPr id="282" name="Google Shape;282;p19"/>
          <p:cNvGrpSpPr/>
          <p:nvPr/>
        </p:nvGrpSpPr>
        <p:grpSpPr>
          <a:xfrm>
            <a:off x="5205391" y="2663694"/>
            <a:ext cx="1345651" cy="581719"/>
            <a:chOff x="3079640" y="393786"/>
            <a:chExt cx="1842600" cy="1310178"/>
          </a:xfrm>
        </p:grpSpPr>
        <p:sp>
          <p:nvSpPr>
            <p:cNvPr id="283" name="Google Shape;283;p19"/>
            <p:cNvSpPr/>
            <p:nvPr/>
          </p:nvSpPr>
          <p:spPr>
            <a:xfrm>
              <a:off x="3079640" y="393786"/>
              <a:ext cx="1842600" cy="872700"/>
            </a:xfrm>
            <a:prstGeom prst="rect">
              <a:avLst/>
            </a:prstGeom>
            <a:solidFill>
              <a:schemeClr val="lt2">
                <a:alpha val="80000"/>
              </a:schemeClr>
            </a:solidFill>
            <a:ln>
              <a:noFill/>
            </a:ln>
          </p:spPr>
          <p:txBody>
            <a:bodyPr spcFirstLastPara="1" wrap="square" lIns="182850" tIns="146275" rIns="182850" bIns="1462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0" i="0" u="none" strike="noStrike" cap="none">
                  <a:solidFill>
                    <a:srgbClr val="FFFFFF"/>
                  </a:solidFill>
                  <a:latin typeface="Quattrocento Sans"/>
                  <a:ea typeface="Quattrocento Sans"/>
                  <a:cs typeface="Quattrocento Sans"/>
                  <a:sym typeface="Quattrocento Sans"/>
                </a:rPr>
                <a:t>It’s DevOps!</a:t>
              </a:r>
              <a:endParaRPr sz="1400" b="0" i="0" u="none" strike="noStrike" cap="none">
                <a:solidFill>
                  <a:srgbClr val="000000"/>
                </a:solidFill>
                <a:latin typeface="Arial"/>
                <a:ea typeface="Arial"/>
                <a:cs typeface="Arial"/>
                <a:sym typeface="Arial"/>
              </a:endParaRPr>
            </a:p>
          </p:txBody>
        </p:sp>
        <p:sp>
          <p:nvSpPr>
            <p:cNvPr id="284" name="Google Shape;284;p19"/>
            <p:cNvSpPr/>
            <p:nvPr/>
          </p:nvSpPr>
          <p:spPr>
            <a:xfrm rot="10800000">
              <a:off x="3323419" y="1266564"/>
              <a:ext cx="505800" cy="437400"/>
            </a:xfrm>
            <a:prstGeom prst="rtTriangle">
              <a:avLst/>
            </a:prstGeom>
            <a:solidFill>
              <a:schemeClr val="lt2">
                <a:alpha val="80000"/>
              </a:schemeClr>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grpSp>
      <p:grpSp>
        <p:nvGrpSpPr>
          <p:cNvPr id="285" name="Google Shape;285;p19"/>
          <p:cNvGrpSpPr/>
          <p:nvPr/>
        </p:nvGrpSpPr>
        <p:grpSpPr>
          <a:xfrm>
            <a:off x="4547739" y="2172161"/>
            <a:ext cx="1205245" cy="646704"/>
            <a:chOff x="3079640" y="393786"/>
            <a:chExt cx="1842600" cy="1310178"/>
          </a:xfrm>
        </p:grpSpPr>
        <p:sp>
          <p:nvSpPr>
            <p:cNvPr id="286" name="Google Shape;286;p19"/>
            <p:cNvSpPr/>
            <p:nvPr/>
          </p:nvSpPr>
          <p:spPr>
            <a:xfrm>
              <a:off x="3079640" y="393786"/>
              <a:ext cx="1842600" cy="872700"/>
            </a:xfrm>
            <a:prstGeom prst="rect">
              <a:avLst/>
            </a:prstGeom>
            <a:solidFill>
              <a:schemeClr val="lt2">
                <a:alpha val="80000"/>
              </a:schemeClr>
            </a:solidFill>
            <a:ln>
              <a:noFill/>
            </a:ln>
          </p:spPr>
          <p:txBody>
            <a:bodyPr spcFirstLastPara="1" wrap="square" lIns="182850" tIns="146275" rIns="182850" bIns="1462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0" i="0" u="none" strike="noStrike" cap="none">
                  <a:solidFill>
                    <a:srgbClr val="FFFFFF"/>
                  </a:solidFill>
                  <a:latin typeface="Quattrocento Sans"/>
                  <a:ea typeface="Quattrocento Sans"/>
                  <a:cs typeface="Quattrocento Sans"/>
                  <a:sym typeface="Quattrocento Sans"/>
                </a:rPr>
                <a:t>It’s DevOps!</a:t>
              </a:r>
              <a:endParaRPr sz="1400" b="0" i="0" u="none" strike="noStrike" cap="none">
                <a:solidFill>
                  <a:srgbClr val="000000"/>
                </a:solidFill>
                <a:latin typeface="Arial"/>
                <a:ea typeface="Arial"/>
                <a:cs typeface="Arial"/>
                <a:sym typeface="Arial"/>
              </a:endParaRPr>
            </a:p>
          </p:txBody>
        </p:sp>
        <p:sp>
          <p:nvSpPr>
            <p:cNvPr id="287" name="Google Shape;287;p19"/>
            <p:cNvSpPr/>
            <p:nvPr/>
          </p:nvSpPr>
          <p:spPr>
            <a:xfrm rot="10800000">
              <a:off x="3323419" y="1266564"/>
              <a:ext cx="505800" cy="437400"/>
            </a:xfrm>
            <a:prstGeom prst="rtTriangle">
              <a:avLst/>
            </a:prstGeom>
            <a:solidFill>
              <a:schemeClr val="lt2">
                <a:alpha val="80000"/>
              </a:schemeClr>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grpSp>
      <p:grpSp>
        <p:nvGrpSpPr>
          <p:cNvPr id="288" name="Google Shape;288;p19"/>
          <p:cNvGrpSpPr/>
          <p:nvPr/>
        </p:nvGrpSpPr>
        <p:grpSpPr>
          <a:xfrm>
            <a:off x="3133238" y="2466155"/>
            <a:ext cx="1367762" cy="601503"/>
            <a:chOff x="3079640" y="393786"/>
            <a:chExt cx="1842600" cy="1310178"/>
          </a:xfrm>
        </p:grpSpPr>
        <p:sp>
          <p:nvSpPr>
            <p:cNvPr id="289" name="Google Shape;289;p19"/>
            <p:cNvSpPr/>
            <p:nvPr/>
          </p:nvSpPr>
          <p:spPr>
            <a:xfrm>
              <a:off x="3079640" y="393786"/>
              <a:ext cx="1842600" cy="872700"/>
            </a:xfrm>
            <a:prstGeom prst="rect">
              <a:avLst/>
            </a:prstGeom>
            <a:solidFill>
              <a:schemeClr val="lt2">
                <a:alpha val="80000"/>
              </a:schemeClr>
            </a:solidFill>
            <a:ln>
              <a:noFill/>
            </a:ln>
          </p:spPr>
          <p:txBody>
            <a:bodyPr spcFirstLastPara="1" wrap="square" lIns="182850" tIns="146275" rIns="182850" bIns="1462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0" i="0" u="none" strike="noStrike" cap="none">
                  <a:solidFill>
                    <a:srgbClr val="FFFFFF"/>
                  </a:solidFill>
                  <a:latin typeface="Quattrocento Sans"/>
                  <a:ea typeface="Quattrocento Sans"/>
                  <a:cs typeface="Quattrocento Sans"/>
                  <a:sym typeface="Quattrocento Sans"/>
                </a:rPr>
                <a:t>It’s DevOps!</a:t>
              </a:r>
              <a:endParaRPr sz="1400" b="0" i="0" u="none" strike="noStrike" cap="none">
                <a:solidFill>
                  <a:srgbClr val="000000"/>
                </a:solidFill>
                <a:latin typeface="Arial"/>
                <a:ea typeface="Arial"/>
                <a:cs typeface="Arial"/>
                <a:sym typeface="Arial"/>
              </a:endParaRPr>
            </a:p>
          </p:txBody>
        </p:sp>
        <p:sp>
          <p:nvSpPr>
            <p:cNvPr id="290" name="Google Shape;290;p19"/>
            <p:cNvSpPr/>
            <p:nvPr/>
          </p:nvSpPr>
          <p:spPr>
            <a:xfrm rot="10800000">
              <a:off x="3323419" y="1266564"/>
              <a:ext cx="505800" cy="437400"/>
            </a:xfrm>
            <a:prstGeom prst="rtTriangle">
              <a:avLst/>
            </a:prstGeom>
            <a:solidFill>
              <a:schemeClr val="lt2">
                <a:alpha val="80000"/>
              </a:schemeClr>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291" name="Google Shape;291;p19"/>
          <p:cNvSpPr/>
          <p:nvPr/>
        </p:nvSpPr>
        <p:spPr>
          <a:xfrm>
            <a:off x="518204" y="527734"/>
            <a:ext cx="40062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2000">
                <a:latin typeface="Montserrat Black"/>
                <a:ea typeface="Montserrat Black"/>
                <a:cs typeface="Montserrat Black"/>
                <a:sym typeface="Montserrat Black"/>
              </a:rPr>
              <a:t>What is DevOps?</a:t>
            </a:r>
            <a:endParaRPr sz="2000">
              <a:latin typeface="Montserrat Black"/>
              <a:ea typeface="Montserrat Black"/>
              <a:cs typeface="Montserrat Black"/>
              <a:sym typeface="Montserrat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
                                        </p:tgtEl>
                                        <p:attrNameLst>
                                          <p:attrName>style.visibility</p:attrName>
                                        </p:attrNameLst>
                                      </p:cBhvr>
                                      <p:to>
                                        <p:strVal val="visible"/>
                                      </p:to>
                                    </p:set>
                                    <p:animEffect transition="in" filter="fade">
                                      <p:cBhvr>
                                        <p:cTn id="12" dur="500"/>
                                        <p:tgtEl>
                                          <p:spTgt spid="2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
                                        </p:tgtEl>
                                        <p:attrNameLst>
                                          <p:attrName>style.visibility</p:attrName>
                                        </p:attrNameLst>
                                      </p:cBhvr>
                                      <p:to>
                                        <p:strVal val="visible"/>
                                      </p:to>
                                    </p:set>
                                    <p:animEffect transition="in" filter="fade">
                                      <p:cBhvr>
                                        <p:cTn id="17" dur="500"/>
                                        <p:tgtEl>
                                          <p:spTgt spid="27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8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5"/>
                                        </p:tgtEl>
                                        <p:attrNameLst>
                                          <p:attrName>style.visibility</p:attrName>
                                        </p:attrNameLst>
                                      </p:cBhvr>
                                      <p:to>
                                        <p:strVal val="visible"/>
                                      </p:to>
                                    </p:set>
                                    <p:animEffect transition="in" filter="fade">
                                      <p:cBhvr>
                                        <p:cTn id="26" dur="500"/>
                                        <p:tgtEl>
                                          <p:spTgt spid="2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9"/>
                                        </p:tgtEl>
                                        <p:attrNameLst>
                                          <p:attrName>style.visibility</p:attrName>
                                        </p:attrNameLst>
                                      </p:cBhvr>
                                      <p:to>
                                        <p:strVal val="visible"/>
                                      </p:to>
                                    </p:set>
                                    <p:animEffect transition="in" filter="fade">
                                      <p:cBhvr>
                                        <p:cTn id="31" dur="500"/>
                                        <p:tgtEl>
                                          <p:spTgt spid="279"/>
                                        </p:tgtEl>
                                      </p:cBhvr>
                                    </p:animEffect>
                                  </p:childTnLst>
                                </p:cTn>
                              </p:par>
                              <p:par>
                                <p:cTn id="32" presetID="10" presetClass="entr" presetSubtype="0" fill="hold" nodeType="with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fade">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animEffect transition="in" filter="fade">
                                      <p:cBhvr>
                                        <p:cTn id="39" dur="500"/>
                                        <p:tgtEl>
                                          <p:spTgt spid="280"/>
                                        </p:tgtEl>
                                      </p:cBhvr>
                                    </p:animEffect>
                                  </p:childTnLst>
                                </p:cTn>
                              </p:par>
                              <p:par>
                                <p:cTn id="40" presetID="10" presetClass="entr" presetSubtype="0" fill="hold" nodeType="withEffect">
                                  <p:stCondLst>
                                    <p:cond delay="0"/>
                                  </p:stCondLst>
                                  <p:childTnLst>
                                    <p:set>
                                      <p:cBhvr>
                                        <p:cTn id="41" dur="1" fill="hold">
                                          <p:stCondLst>
                                            <p:cond delay="0"/>
                                          </p:stCondLst>
                                        </p:cTn>
                                        <p:tgtEl>
                                          <p:spTgt spid="282"/>
                                        </p:tgtEl>
                                        <p:attrNameLst>
                                          <p:attrName>style.visibility</p:attrName>
                                        </p:attrNameLst>
                                      </p:cBhvr>
                                      <p:to>
                                        <p:strVal val="visible"/>
                                      </p:to>
                                    </p:set>
                                    <p:animEffect transition="in" filter="fade">
                                      <p:cBhvr>
                                        <p:cTn id="42"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09"/>
        <p:cNvGrpSpPr/>
        <p:nvPr/>
      </p:nvGrpSpPr>
      <p:grpSpPr>
        <a:xfrm>
          <a:off x="0" y="0"/>
          <a:ext cx="0" cy="0"/>
          <a:chOff x="0" y="0"/>
          <a:chExt cx="0" cy="0"/>
        </a:xfrm>
      </p:grpSpPr>
      <p:sp>
        <p:nvSpPr>
          <p:cNvPr id="1310" name="Google Shape;1310;p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60</a:t>
            </a:fld>
            <a:endParaRPr/>
          </a:p>
        </p:txBody>
      </p:sp>
      <p:sp>
        <p:nvSpPr>
          <p:cNvPr id="1311" name="Google Shape;1311;p96"/>
          <p:cNvSpPr/>
          <p:nvPr/>
        </p:nvSpPr>
        <p:spPr>
          <a:xfrm>
            <a:off x="518200" y="527725"/>
            <a:ext cx="8625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a:latin typeface="Montserrat Black"/>
                <a:ea typeface="Montserrat Black"/>
                <a:cs typeface="Montserrat Black"/>
                <a:sym typeface="Montserrat Black"/>
              </a:rPr>
              <a:t>Benefits of Development Automation </a:t>
            </a:r>
            <a:endParaRPr sz="2000">
              <a:latin typeface="Montserrat Black"/>
              <a:ea typeface="Montserrat Black"/>
              <a:cs typeface="Montserrat Black"/>
              <a:sym typeface="Montserrat Black"/>
            </a:endParaRPr>
          </a:p>
        </p:txBody>
      </p:sp>
      <p:grpSp>
        <p:nvGrpSpPr>
          <p:cNvPr id="1312" name="Google Shape;1312;p96"/>
          <p:cNvGrpSpPr/>
          <p:nvPr/>
        </p:nvGrpSpPr>
        <p:grpSpPr>
          <a:xfrm>
            <a:off x="2693337" y="1173925"/>
            <a:ext cx="3757320" cy="3664775"/>
            <a:chOff x="2693338" y="1173925"/>
            <a:chExt cx="3757320" cy="3664775"/>
          </a:xfrm>
        </p:grpSpPr>
        <p:pic>
          <p:nvPicPr>
            <p:cNvPr id="1313" name="Google Shape;1313;p96"/>
            <p:cNvPicPr preferRelativeResize="0"/>
            <p:nvPr/>
          </p:nvPicPr>
          <p:blipFill>
            <a:blip r:embed="rId3">
              <a:alphaModFix/>
            </a:blip>
            <a:stretch>
              <a:fillRect/>
            </a:stretch>
          </p:blipFill>
          <p:spPr>
            <a:xfrm>
              <a:off x="2693337" y="1173925"/>
              <a:ext cx="3757320" cy="3664775"/>
            </a:xfrm>
            <a:prstGeom prst="rect">
              <a:avLst/>
            </a:prstGeom>
            <a:noFill/>
            <a:ln>
              <a:noFill/>
            </a:ln>
          </p:spPr>
        </p:pic>
        <p:sp>
          <p:nvSpPr>
            <p:cNvPr id="1314" name="Google Shape;1314;p96"/>
            <p:cNvSpPr/>
            <p:nvPr/>
          </p:nvSpPr>
          <p:spPr>
            <a:xfrm>
              <a:off x="2800975" y="1217825"/>
              <a:ext cx="587400" cy="25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18"/>
        <p:cNvGrpSpPr/>
        <p:nvPr/>
      </p:nvGrpSpPr>
      <p:grpSpPr>
        <a:xfrm>
          <a:off x="0" y="0"/>
          <a:ext cx="0" cy="0"/>
          <a:chOff x="0" y="0"/>
          <a:chExt cx="0" cy="0"/>
        </a:xfrm>
      </p:grpSpPr>
      <p:sp>
        <p:nvSpPr>
          <p:cNvPr id="1319" name="Google Shape;1319;p9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61</a:t>
            </a:fld>
            <a:endParaRPr/>
          </a:p>
        </p:txBody>
      </p:sp>
      <p:sp>
        <p:nvSpPr>
          <p:cNvPr id="1320" name="Google Shape;1320;p97"/>
          <p:cNvSpPr/>
          <p:nvPr/>
        </p:nvSpPr>
        <p:spPr>
          <a:xfrm>
            <a:off x="518200" y="527725"/>
            <a:ext cx="8625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a:latin typeface="Montserrat Black"/>
                <a:ea typeface="Montserrat Black"/>
                <a:cs typeface="Montserrat Black"/>
                <a:sym typeface="Montserrat Black"/>
              </a:rPr>
              <a:t>Development Automation Tools</a:t>
            </a:r>
            <a:endParaRPr sz="2000">
              <a:latin typeface="Montserrat Black"/>
              <a:ea typeface="Montserrat Black"/>
              <a:cs typeface="Montserrat Black"/>
              <a:sym typeface="Montserrat Black"/>
            </a:endParaRPr>
          </a:p>
        </p:txBody>
      </p:sp>
      <p:sp>
        <p:nvSpPr>
          <p:cNvPr id="1321" name="Google Shape;1321;p97"/>
          <p:cNvSpPr/>
          <p:nvPr/>
        </p:nvSpPr>
        <p:spPr>
          <a:xfrm>
            <a:off x="2800975" y="1217825"/>
            <a:ext cx="587400" cy="25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2" name="Google Shape;1322;p97"/>
          <p:cNvPicPr preferRelativeResize="0"/>
          <p:nvPr/>
        </p:nvPicPr>
        <p:blipFill rotWithShape="1">
          <a:blip r:embed="rId3">
            <a:alphaModFix/>
          </a:blip>
          <a:srcRect t="32250" b="5041"/>
          <a:stretch/>
        </p:blipFill>
        <p:spPr>
          <a:xfrm>
            <a:off x="679725" y="1719275"/>
            <a:ext cx="7784551" cy="2743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98"/>
          <p:cNvSpPr txBox="1">
            <a:spLocks noGrp="1"/>
          </p:cNvSpPr>
          <p:nvPr>
            <p:ph type="title"/>
          </p:nvPr>
        </p:nvSpPr>
        <p:spPr>
          <a:xfrm>
            <a:off x="705000" y="1916700"/>
            <a:ext cx="8520600" cy="8343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r>
              <a:rPr lang="en" sz="5600">
                <a:solidFill>
                  <a:srgbClr val="FFFFFF"/>
                </a:solidFill>
              </a:rPr>
              <a:t>Questions?</a:t>
            </a:r>
            <a:endParaRPr sz="5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1"/>
          <p:cNvSpPr txBox="1">
            <a:spLocks noGrp="1"/>
          </p:cNvSpPr>
          <p:nvPr>
            <p:ph type="title"/>
          </p:nvPr>
        </p:nvSpPr>
        <p:spPr>
          <a:xfrm>
            <a:off x="613700" y="616075"/>
            <a:ext cx="8253300" cy="412200"/>
          </a:xfrm>
          <a:prstGeom prst="rect">
            <a:avLst/>
          </a:prstGeom>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b="0">
                <a:solidFill>
                  <a:srgbClr val="000000"/>
                </a:solidFill>
                <a:latin typeface="Montserrat Black"/>
                <a:ea typeface="Montserrat Black"/>
                <a:cs typeface="Montserrat Black"/>
                <a:sym typeface="Montserrat Black"/>
              </a:rPr>
              <a:t>Why Is DevOps Important Now?</a:t>
            </a:r>
            <a:endParaRPr b="0">
              <a:solidFill>
                <a:srgbClr val="000000"/>
              </a:solidFill>
              <a:latin typeface="Montserrat Black"/>
              <a:ea typeface="Montserrat Black"/>
              <a:cs typeface="Montserrat Black"/>
              <a:sym typeface="Montserrat Black"/>
            </a:endParaRPr>
          </a:p>
        </p:txBody>
      </p:sp>
      <p:sp>
        <p:nvSpPr>
          <p:cNvPr id="339" name="Google Shape;339;p21"/>
          <p:cNvSpPr txBox="1">
            <a:spLocks noGrp="1"/>
          </p:cNvSpPr>
          <p:nvPr>
            <p:ph type="subTitle" idx="1"/>
          </p:nvPr>
        </p:nvSpPr>
        <p:spPr>
          <a:xfrm>
            <a:off x="613700" y="1073375"/>
            <a:ext cx="7625100" cy="3051900"/>
          </a:xfrm>
          <a:prstGeom prst="rect">
            <a:avLst/>
          </a:prstGeom>
        </p:spPr>
        <p:txBody>
          <a:bodyPr spcFirstLastPara="1" wrap="square" lIns="91400" tIns="91400" rIns="91400" bIns="91400" anchor="t" anchorCtr="0">
            <a:noAutofit/>
          </a:bodyPr>
          <a:lstStyle/>
          <a:p>
            <a:pPr marL="457200" lvl="0" indent="-304800" algn="l" rtl="0">
              <a:lnSpc>
                <a:spcPct val="115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Enterprises have young, nimble startup competitors</a:t>
            </a:r>
            <a:endParaRPr sz="1200">
              <a:solidFill>
                <a:srgbClr val="000000"/>
              </a:solidFill>
              <a:latin typeface="Montserrat"/>
              <a:ea typeface="Montserrat"/>
              <a:cs typeface="Montserrat"/>
              <a:sym typeface="Montserrat"/>
            </a:endParaRPr>
          </a:p>
          <a:p>
            <a:pPr marL="457200" lvl="0" indent="-304800" algn="l" rtl="0">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Agile software development is increasing</a:t>
            </a:r>
            <a:endParaRPr sz="1200">
              <a:solidFill>
                <a:srgbClr val="000000"/>
              </a:solidFill>
              <a:latin typeface="Montserrat"/>
              <a:ea typeface="Montserrat"/>
              <a:cs typeface="Montserrat"/>
              <a:sym typeface="Montserrat"/>
            </a:endParaRPr>
          </a:p>
          <a:p>
            <a:pPr marL="457200" lvl="0" indent="-304800" algn="l" rtl="0">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More organizations are migrating to the cloud</a:t>
            </a:r>
            <a:endParaRPr sz="1200">
              <a:solidFill>
                <a:srgbClr val="000000"/>
              </a:solidFill>
              <a:latin typeface="Montserrat"/>
              <a:ea typeface="Montserrat"/>
              <a:cs typeface="Montserrat"/>
              <a:sym typeface="Montserrat"/>
            </a:endParaRPr>
          </a:p>
          <a:p>
            <a:pPr marL="457200" lvl="0" indent="-304800" algn="l" rtl="0">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Consumers have "app" mindsets and expectations</a:t>
            </a:r>
            <a:endParaRPr sz="1200">
              <a:solidFill>
                <a:srgbClr val="000000"/>
              </a:solidFill>
              <a:latin typeface="Montserrat"/>
              <a:ea typeface="Montserrat"/>
              <a:cs typeface="Montserrat"/>
              <a:sym typeface="Montserrat"/>
            </a:endParaRPr>
          </a:p>
          <a:p>
            <a:pPr marL="457200" lvl="0" indent="-304800" algn="l" rtl="0">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There is more data available to the business</a:t>
            </a:r>
            <a:endParaRPr sz="1200">
              <a:solidFill>
                <a:srgbClr val="000000"/>
              </a:solidFill>
              <a:latin typeface="Montserrat"/>
              <a:ea typeface="Montserrat"/>
              <a:cs typeface="Montserrat"/>
              <a:sym typeface="Montserrat"/>
            </a:endParaRPr>
          </a:p>
          <a:p>
            <a:pPr marL="457200" lvl="0" indent="-304800" algn="l" rtl="0">
              <a:lnSpc>
                <a:spcPct val="115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Time to market must decrease</a:t>
            </a:r>
            <a:endParaRPr sz="1200">
              <a:solidFill>
                <a:srgbClr val="000000"/>
              </a:solidFill>
              <a:latin typeface="Montserrat"/>
              <a:ea typeface="Montserrat"/>
              <a:cs typeface="Montserrat"/>
              <a:sym typeface="Montserrat"/>
            </a:endParaRPr>
          </a:p>
        </p:txBody>
      </p:sp>
      <p:sp>
        <p:nvSpPr>
          <p:cNvPr id="340" name="Google Shape;340;p21"/>
          <p:cNvSpPr txBox="1"/>
          <p:nvPr/>
        </p:nvSpPr>
        <p:spPr>
          <a:xfrm>
            <a:off x="566250" y="3698800"/>
            <a:ext cx="8011500" cy="126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Montserrat"/>
                <a:ea typeface="Montserrat"/>
                <a:cs typeface="Montserrat"/>
                <a:sym typeface="Montserrat"/>
              </a:rPr>
              <a:t>Is DevOps realistic for Enterprise IT?</a:t>
            </a:r>
            <a:endParaRPr b="1">
              <a:solidFill>
                <a:schemeClr val="accent3"/>
              </a:solidFill>
              <a:latin typeface="Montserrat"/>
              <a:ea typeface="Montserrat"/>
              <a:cs typeface="Montserrat"/>
              <a:sym typeface="Montserrat"/>
            </a:endParaRPr>
          </a:p>
          <a:p>
            <a:pPr marL="0" lvl="0" indent="0" algn="ctr" rtl="0">
              <a:spcBef>
                <a:spcPts val="1000"/>
              </a:spcBef>
              <a:spcAft>
                <a:spcPts val="0"/>
              </a:spcAft>
              <a:buNone/>
            </a:pPr>
            <a:r>
              <a:rPr lang="en" sz="2000" b="1">
                <a:solidFill>
                  <a:schemeClr val="accent4"/>
                </a:solidFill>
                <a:latin typeface="Montserrat"/>
                <a:ea typeface="Montserrat"/>
                <a:cs typeface="Montserrat"/>
                <a:sym typeface="Montserrat"/>
              </a:rPr>
              <a:t> Yes</a:t>
            </a:r>
            <a:endParaRPr sz="2000" b="1">
              <a:solidFill>
                <a:schemeClr val="accent4"/>
              </a:solidFill>
              <a:latin typeface="Montserrat"/>
              <a:ea typeface="Montserrat"/>
              <a:cs typeface="Montserrat"/>
              <a:sym typeface="Montserrat"/>
            </a:endParaRPr>
          </a:p>
          <a:p>
            <a:pPr marL="0" lvl="0" indent="0" algn="ctr" rtl="0">
              <a:spcBef>
                <a:spcPts val="1000"/>
              </a:spcBef>
              <a:spcAft>
                <a:spcPts val="0"/>
              </a:spcAft>
              <a:buNone/>
            </a:pPr>
            <a:r>
              <a:rPr lang="en" sz="1000" i="1">
                <a:solidFill>
                  <a:schemeClr val="accent1"/>
                </a:solidFill>
                <a:latin typeface="Montserrat"/>
                <a:ea typeface="Montserrat"/>
                <a:cs typeface="Montserrat"/>
                <a:sym typeface="Montserrat"/>
              </a:rPr>
              <a:t> While enterprise IT faces legacy challenges, DevOps practices are universal and adaptable to different environments.</a:t>
            </a:r>
            <a:endParaRPr sz="1000" i="1">
              <a:solidFill>
                <a:schemeClr val="accen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95"/>
        <p:cNvGrpSpPr/>
        <p:nvPr/>
      </p:nvGrpSpPr>
      <p:grpSpPr>
        <a:xfrm>
          <a:off x="0" y="0"/>
          <a:ext cx="0" cy="0"/>
          <a:chOff x="0" y="0"/>
          <a:chExt cx="0" cy="0"/>
        </a:xfrm>
      </p:grpSpPr>
      <p:sp>
        <p:nvSpPr>
          <p:cNvPr id="496" name="Google Shape;496;p23"/>
          <p:cNvSpPr/>
          <p:nvPr/>
        </p:nvSpPr>
        <p:spPr>
          <a:xfrm>
            <a:off x="518200" y="594576"/>
            <a:ext cx="3544500" cy="57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a:latin typeface="Montserrat Black"/>
                <a:ea typeface="Montserrat Black"/>
                <a:cs typeface="Montserrat Black"/>
                <a:sym typeface="Montserrat Black"/>
              </a:rPr>
              <a:t>DevOps Benefits</a:t>
            </a:r>
            <a:endParaRPr sz="2000">
              <a:latin typeface="Montserrat Black"/>
              <a:ea typeface="Montserrat Black"/>
              <a:cs typeface="Montserrat Black"/>
              <a:sym typeface="Montserrat Black"/>
            </a:endParaRPr>
          </a:p>
        </p:txBody>
      </p:sp>
      <p:sp>
        <p:nvSpPr>
          <p:cNvPr id="497" name="Google Shape;497;p23"/>
          <p:cNvSpPr txBox="1"/>
          <p:nvPr/>
        </p:nvSpPr>
        <p:spPr>
          <a:xfrm>
            <a:off x="-35434" y="4829873"/>
            <a:ext cx="2899800" cy="434100"/>
          </a:xfrm>
          <a:prstGeom prst="rect">
            <a:avLst/>
          </a:prstGeom>
          <a:noFill/>
          <a:ln>
            <a:noFill/>
          </a:ln>
        </p:spPr>
        <p:txBody>
          <a:bodyPr spcFirstLastPara="1" wrap="square" lIns="182850" tIns="146275" rIns="182850" bIns="14627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en" sz="1000" b="0" i="1" u="none" strike="noStrike" cap="none">
                <a:solidFill>
                  <a:srgbClr val="202020"/>
                </a:solidFill>
                <a:latin typeface="Quattrocento Sans"/>
                <a:ea typeface="Quattrocento Sans"/>
                <a:cs typeface="Quattrocento Sans"/>
                <a:sym typeface="Quattrocento Sans"/>
              </a:rPr>
              <a:t>Source: </a:t>
            </a:r>
            <a:r>
              <a:rPr lang="en" sz="1000" b="0" i="1" u="sng" strike="noStrike" cap="none">
                <a:solidFill>
                  <a:schemeClr val="hlink"/>
                </a:solidFill>
                <a:latin typeface="Quattrocento Sans"/>
                <a:ea typeface="Quattrocento Sans"/>
                <a:cs typeface="Quattrocento Sans"/>
                <a:sym typeface="Quattrocento Sans"/>
                <a:hlinkClick r:id="rId3"/>
              </a:rPr>
              <a:t>www.devopsdigest.com</a:t>
            </a:r>
            <a:endParaRPr sz="1000" b="0" i="1" u="none" strike="noStrike" cap="none">
              <a:solidFill>
                <a:srgbClr val="202020"/>
              </a:solidFill>
              <a:latin typeface="Quattrocento Sans"/>
              <a:ea typeface="Quattrocento Sans"/>
              <a:cs typeface="Quattrocento Sans"/>
              <a:sym typeface="Quattrocento Sans"/>
            </a:endParaRPr>
          </a:p>
        </p:txBody>
      </p:sp>
      <p:sp>
        <p:nvSpPr>
          <p:cNvPr id="498" name="Google Shape;498;p23"/>
          <p:cNvSpPr/>
          <p:nvPr/>
        </p:nvSpPr>
        <p:spPr>
          <a:xfrm>
            <a:off x="6705173" y="1276250"/>
            <a:ext cx="2020200" cy="708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 sz="1600" b="1" i="0" u="none" strike="noStrike" cap="none">
                <a:solidFill>
                  <a:schemeClr val="accent1"/>
                </a:solidFill>
                <a:latin typeface="Montserrat"/>
                <a:ea typeface="Montserrat"/>
                <a:cs typeface="Montserrat"/>
                <a:sym typeface="Montserrat"/>
              </a:rPr>
              <a:t>Deploy code </a:t>
            </a:r>
            <a:br>
              <a:rPr lang="en" sz="1600" b="1" i="0" u="none" strike="noStrike" cap="none">
                <a:solidFill>
                  <a:schemeClr val="accent1"/>
                </a:solidFill>
                <a:latin typeface="Montserrat"/>
                <a:ea typeface="Montserrat"/>
                <a:cs typeface="Montserrat"/>
                <a:sym typeface="Montserrat"/>
              </a:rPr>
            </a:br>
            <a:r>
              <a:rPr lang="en" sz="1600" b="1" i="0" u="none" strike="noStrike" cap="none">
                <a:solidFill>
                  <a:schemeClr val="accent1"/>
                </a:solidFill>
                <a:latin typeface="Montserrat"/>
                <a:ea typeface="Montserrat"/>
                <a:cs typeface="Montserrat"/>
                <a:sym typeface="Montserrat"/>
              </a:rPr>
              <a:t>30x faster</a:t>
            </a:r>
            <a:endParaRPr sz="1600" b="1" i="0" u="none" strike="noStrike" cap="none">
              <a:solidFill>
                <a:schemeClr val="accent1"/>
              </a:solidFill>
              <a:latin typeface="Montserrat"/>
              <a:ea typeface="Montserrat"/>
              <a:cs typeface="Montserrat"/>
              <a:sym typeface="Montserrat"/>
            </a:endParaRPr>
          </a:p>
        </p:txBody>
      </p:sp>
      <p:sp>
        <p:nvSpPr>
          <p:cNvPr id="499" name="Google Shape;499;p23"/>
          <p:cNvSpPr/>
          <p:nvPr/>
        </p:nvSpPr>
        <p:spPr>
          <a:xfrm>
            <a:off x="6632867" y="1925559"/>
            <a:ext cx="2092500" cy="646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000" b="1" i="0" u="none" strike="noStrike" cap="none">
                <a:solidFill>
                  <a:srgbClr val="666666"/>
                </a:solidFill>
                <a:latin typeface="Montserrat"/>
                <a:ea typeface="Montserrat"/>
                <a:cs typeface="Montserrat"/>
                <a:sym typeface="Montserrat"/>
              </a:rPr>
              <a:t>and with 200x shorter lead time as compared to your lower-performing peers</a:t>
            </a:r>
            <a:endParaRPr sz="1000" b="1" i="0" u="none" strike="noStrike" cap="none">
              <a:solidFill>
                <a:srgbClr val="666666"/>
              </a:solidFill>
              <a:latin typeface="Montserrat"/>
              <a:ea typeface="Montserrat"/>
              <a:cs typeface="Montserrat"/>
              <a:sym typeface="Montserrat"/>
            </a:endParaRPr>
          </a:p>
        </p:txBody>
      </p:sp>
      <p:sp>
        <p:nvSpPr>
          <p:cNvPr id="500" name="Google Shape;500;p23"/>
          <p:cNvSpPr/>
          <p:nvPr/>
        </p:nvSpPr>
        <p:spPr>
          <a:xfrm>
            <a:off x="563650" y="3510125"/>
            <a:ext cx="2960700" cy="77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1600" b="1" i="0" u="none" strike="noStrike" cap="none">
                <a:solidFill>
                  <a:schemeClr val="accent2"/>
                </a:solidFill>
                <a:latin typeface="Montserrat"/>
                <a:ea typeface="Montserrat"/>
                <a:cs typeface="Montserrat"/>
                <a:sym typeface="Montserrat"/>
              </a:rPr>
              <a:t>DevOps practices improve IT performance</a:t>
            </a:r>
            <a:endParaRPr sz="1600" b="1" i="0" u="none" strike="noStrike" cap="none">
              <a:solidFill>
                <a:schemeClr val="accent2"/>
              </a:solidFill>
              <a:latin typeface="Montserrat"/>
              <a:ea typeface="Montserrat"/>
              <a:cs typeface="Montserrat"/>
              <a:sym typeface="Montserrat"/>
            </a:endParaRPr>
          </a:p>
        </p:txBody>
      </p:sp>
      <p:sp>
        <p:nvSpPr>
          <p:cNvPr id="501" name="Google Shape;501;p23"/>
          <p:cNvSpPr/>
          <p:nvPr/>
        </p:nvSpPr>
        <p:spPr>
          <a:xfrm>
            <a:off x="563649" y="1276250"/>
            <a:ext cx="34536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1600" b="1" i="0" u="none" strike="noStrike" cap="none">
                <a:solidFill>
                  <a:schemeClr val="accent3"/>
                </a:solidFill>
                <a:latin typeface="Montserrat"/>
                <a:ea typeface="Montserrat"/>
                <a:cs typeface="Montserrat"/>
                <a:sym typeface="Montserrat"/>
              </a:rPr>
              <a:t>Strong IT Performance is a competitive advantage</a:t>
            </a:r>
            <a:endParaRPr sz="1600" b="1" i="0" u="none" strike="noStrike" cap="none">
              <a:solidFill>
                <a:schemeClr val="accent3"/>
              </a:solidFill>
              <a:latin typeface="Montserrat"/>
              <a:ea typeface="Montserrat"/>
              <a:cs typeface="Montserrat"/>
              <a:sym typeface="Montserrat"/>
            </a:endParaRPr>
          </a:p>
        </p:txBody>
      </p:sp>
      <p:sp>
        <p:nvSpPr>
          <p:cNvPr id="502" name="Google Shape;502;p23"/>
          <p:cNvSpPr/>
          <p:nvPr/>
        </p:nvSpPr>
        <p:spPr>
          <a:xfrm>
            <a:off x="563651" y="2237938"/>
            <a:ext cx="28539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000" b="1" i="0" u="none" strike="noStrike" cap="none">
                <a:solidFill>
                  <a:srgbClr val="666666"/>
                </a:solidFill>
                <a:latin typeface="Montserrat"/>
                <a:ea typeface="Montserrat"/>
                <a:cs typeface="Montserrat"/>
                <a:sym typeface="Montserrat"/>
              </a:rPr>
              <a:t>Firms with high-performing IT teams were 2x as likely to exceed their profitability, market share, and productivity goals</a:t>
            </a:r>
            <a:endParaRPr sz="1000" b="1" i="0" u="none" strike="noStrike" cap="none">
              <a:solidFill>
                <a:srgbClr val="666666"/>
              </a:solidFill>
              <a:latin typeface="Montserrat"/>
              <a:ea typeface="Montserrat"/>
              <a:cs typeface="Montserrat"/>
              <a:sym typeface="Montserrat"/>
            </a:endParaRPr>
          </a:p>
        </p:txBody>
      </p:sp>
      <p:sp>
        <p:nvSpPr>
          <p:cNvPr id="503" name="Google Shape;503;p23"/>
          <p:cNvSpPr/>
          <p:nvPr/>
        </p:nvSpPr>
        <p:spPr>
          <a:xfrm>
            <a:off x="7099900" y="3573875"/>
            <a:ext cx="1689000" cy="646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 sz="1600" b="1" i="0" u="none" strike="noStrike" cap="none">
                <a:solidFill>
                  <a:schemeClr val="accent5"/>
                </a:solidFill>
                <a:latin typeface="Montserrat"/>
                <a:ea typeface="Montserrat"/>
                <a:cs typeface="Montserrat"/>
                <a:sym typeface="Montserrat"/>
              </a:rPr>
              <a:t>Have 60x </a:t>
            </a:r>
            <a:br>
              <a:rPr lang="en" sz="1600" b="1" i="0" u="none" strike="noStrike" cap="none">
                <a:solidFill>
                  <a:schemeClr val="accent5"/>
                </a:solidFill>
                <a:latin typeface="Montserrat"/>
                <a:ea typeface="Montserrat"/>
                <a:cs typeface="Montserrat"/>
                <a:sym typeface="Montserrat"/>
              </a:rPr>
            </a:br>
            <a:r>
              <a:rPr lang="en" sz="1600" b="1" i="0" u="none" strike="noStrike" cap="none">
                <a:solidFill>
                  <a:schemeClr val="accent5"/>
                </a:solidFill>
                <a:latin typeface="Montserrat"/>
                <a:ea typeface="Montserrat"/>
                <a:cs typeface="Montserrat"/>
                <a:sym typeface="Montserrat"/>
              </a:rPr>
              <a:t>fewer failures</a:t>
            </a:r>
            <a:endParaRPr sz="1600" b="1" i="0" u="none" strike="noStrike" cap="none">
              <a:solidFill>
                <a:schemeClr val="accent5"/>
              </a:solidFill>
              <a:latin typeface="Montserrat"/>
              <a:ea typeface="Montserrat"/>
              <a:cs typeface="Montserrat"/>
              <a:sym typeface="Montserrat"/>
            </a:endParaRPr>
          </a:p>
        </p:txBody>
      </p:sp>
      <p:sp>
        <p:nvSpPr>
          <p:cNvPr id="504" name="Google Shape;504;p23"/>
          <p:cNvSpPr/>
          <p:nvPr/>
        </p:nvSpPr>
        <p:spPr>
          <a:xfrm>
            <a:off x="6835601" y="4185625"/>
            <a:ext cx="1953300" cy="831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000" b="1" i="0" u="none" strike="noStrike" cap="none">
                <a:solidFill>
                  <a:srgbClr val="666666"/>
                </a:solidFill>
                <a:latin typeface="Montserrat"/>
                <a:ea typeface="Montserrat"/>
                <a:cs typeface="Montserrat"/>
                <a:sym typeface="Montserrat"/>
              </a:rPr>
              <a:t>and recover from failure 168x faster as compared to lower-performing peers</a:t>
            </a:r>
            <a:endParaRPr sz="1000" b="1" i="0" u="none" strike="noStrike" cap="none">
              <a:solidFill>
                <a:srgbClr val="666666"/>
              </a:solidFill>
              <a:latin typeface="Montserrat"/>
              <a:ea typeface="Montserrat"/>
              <a:cs typeface="Montserrat"/>
              <a:sym typeface="Montserrat"/>
            </a:endParaRPr>
          </a:p>
        </p:txBody>
      </p:sp>
      <p:pic>
        <p:nvPicPr>
          <p:cNvPr id="505" name="Google Shape;505;p23"/>
          <p:cNvPicPr preferRelativeResize="0"/>
          <p:nvPr/>
        </p:nvPicPr>
        <p:blipFill rotWithShape="1">
          <a:blip r:embed="rId4">
            <a:alphaModFix/>
          </a:blip>
          <a:srcRect t="7749"/>
          <a:stretch/>
        </p:blipFill>
        <p:spPr>
          <a:xfrm>
            <a:off x="3612650" y="2172025"/>
            <a:ext cx="2825125" cy="1401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500"/>
                                        <p:tgtEl>
                                          <p:spTgt spid="498"/>
                                        </p:tgtEl>
                                      </p:cBhvr>
                                    </p:animEffect>
                                  </p:childTnLst>
                                </p:cTn>
                              </p:par>
                              <p:par>
                                <p:cTn id="8" presetID="10" presetClass="entr" presetSubtype="0" fill="hold" nodeType="withEffect">
                                  <p:stCondLst>
                                    <p:cond delay="0"/>
                                  </p:stCondLst>
                                  <p:childTnLst>
                                    <p:set>
                                      <p:cBhvr>
                                        <p:cTn id="9" dur="1" fill="hold">
                                          <p:stCondLst>
                                            <p:cond delay="0"/>
                                          </p:stCondLst>
                                        </p:cTn>
                                        <p:tgtEl>
                                          <p:spTgt spid="503"/>
                                        </p:tgtEl>
                                        <p:attrNameLst>
                                          <p:attrName>style.visibility</p:attrName>
                                        </p:attrNameLst>
                                      </p:cBhvr>
                                      <p:to>
                                        <p:strVal val="visible"/>
                                      </p:to>
                                    </p:set>
                                    <p:animEffect transition="in" filter="fade">
                                      <p:cBhvr>
                                        <p:cTn id="10" dur="500"/>
                                        <p:tgtEl>
                                          <p:spTgt spid="503"/>
                                        </p:tgtEl>
                                      </p:cBhvr>
                                    </p:animEffect>
                                  </p:childTnLst>
                                </p:cTn>
                              </p:par>
                              <p:par>
                                <p:cTn id="11" presetID="10" presetClass="entr" presetSubtype="0" fill="hold" nodeType="withEffect">
                                  <p:stCondLst>
                                    <p:cond delay="0"/>
                                  </p:stCondLst>
                                  <p:childTnLst>
                                    <p:set>
                                      <p:cBhvr>
                                        <p:cTn id="12" dur="1" fill="hold">
                                          <p:stCondLst>
                                            <p:cond delay="0"/>
                                          </p:stCondLst>
                                        </p:cTn>
                                        <p:tgtEl>
                                          <p:spTgt spid="501"/>
                                        </p:tgtEl>
                                        <p:attrNameLst>
                                          <p:attrName>style.visibility</p:attrName>
                                        </p:attrNameLst>
                                      </p:cBhvr>
                                      <p:to>
                                        <p:strVal val="visible"/>
                                      </p:to>
                                    </p:set>
                                    <p:animEffect transition="in" filter="fade">
                                      <p:cBhvr>
                                        <p:cTn id="13" dur="500"/>
                                        <p:tgtEl>
                                          <p:spTgt spid="501"/>
                                        </p:tgtEl>
                                      </p:cBhvr>
                                    </p:animEffect>
                                  </p:childTnLst>
                                </p:cTn>
                              </p:par>
                              <p:par>
                                <p:cTn id="14" presetID="10" presetClass="entr" presetSubtype="0" fill="hold" nodeType="withEffect">
                                  <p:stCondLst>
                                    <p:cond delay="0"/>
                                  </p:stCondLst>
                                  <p:childTnLst>
                                    <p:set>
                                      <p:cBhvr>
                                        <p:cTn id="15" dur="1" fill="hold">
                                          <p:stCondLst>
                                            <p:cond delay="0"/>
                                          </p:stCondLst>
                                        </p:cTn>
                                        <p:tgtEl>
                                          <p:spTgt spid="500"/>
                                        </p:tgtEl>
                                        <p:attrNameLst>
                                          <p:attrName>style.visibility</p:attrName>
                                        </p:attrNameLst>
                                      </p:cBhvr>
                                      <p:to>
                                        <p:strVal val="visible"/>
                                      </p:to>
                                    </p:set>
                                    <p:animEffect transition="in" filter="fade">
                                      <p:cBhvr>
                                        <p:cTn id="16" dur="500"/>
                                        <p:tgtEl>
                                          <p:spTgt spid="500"/>
                                        </p:tgtEl>
                                      </p:cBhvr>
                                    </p:animEffect>
                                  </p:childTnLst>
                                </p:cTn>
                              </p:par>
                              <p:par>
                                <p:cTn id="17" presetID="10" presetClass="entr" presetSubtype="0" fill="hold" nodeType="withEffect">
                                  <p:stCondLst>
                                    <p:cond delay="0"/>
                                  </p:stCondLst>
                                  <p:childTnLst>
                                    <p:set>
                                      <p:cBhvr>
                                        <p:cTn id="18" dur="1" fill="hold">
                                          <p:stCondLst>
                                            <p:cond delay="0"/>
                                          </p:stCondLst>
                                        </p:cTn>
                                        <p:tgtEl>
                                          <p:spTgt spid="499"/>
                                        </p:tgtEl>
                                        <p:attrNameLst>
                                          <p:attrName>style.visibility</p:attrName>
                                        </p:attrNameLst>
                                      </p:cBhvr>
                                      <p:to>
                                        <p:strVal val="visible"/>
                                      </p:to>
                                    </p:set>
                                    <p:animEffect transition="in" filter="fade">
                                      <p:cBhvr>
                                        <p:cTn id="19" dur="500"/>
                                        <p:tgtEl>
                                          <p:spTgt spid="499"/>
                                        </p:tgtEl>
                                      </p:cBhvr>
                                    </p:animEffect>
                                  </p:childTnLst>
                                </p:cTn>
                              </p:par>
                              <p:par>
                                <p:cTn id="20" presetID="10" presetClass="entr" presetSubtype="0" fill="hold" nodeType="withEffect">
                                  <p:stCondLst>
                                    <p:cond delay="0"/>
                                  </p:stCondLst>
                                  <p:childTnLst>
                                    <p:set>
                                      <p:cBhvr>
                                        <p:cTn id="21" dur="1" fill="hold">
                                          <p:stCondLst>
                                            <p:cond delay="0"/>
                                          </p:stCondLst>
                                        </p:cTn>
                                        <p:tgtEl>
                                          <p:spTgt spid="504"/>
                                        </p:tgtEl>
                                        <p:attrNameLst>
                                          <p:attrName>style.visibility</p:attrName>
                                        </p:attrNameLst>
                                      </p:cBhvr>
                                      <p:to>
                                        <p:strVal val="visible"/>
                                      </p:to>
                                    </p:set>
                                    <p:animEffect transition="in" filter="fade">
                                      <p:cBhvr>
                                        <p:cTn id="22" dur="500"/>
                                        <p:tgtEl>
                                          <p:spTgt spid="504"/>
                                        </p:tgtEl>
                                      </p:cBhvr>
                                    </p:animEffect>
                                  </p:childTnLst>
                                </p:cTn>
                              </p:par>
                              <p:par>
                                <p:cTn id="23" presetID="10" presetClass="entr" presetSubtype="0" fill="hold" nodeType="withEffect">
                                  <p:stCondLst>
                                    <p:cond delay="0"/>
                                  </p:stCondLst>
                                  <p:childTnLst>
                                    <p:set>
                                      <p:cBhvr>
                                        <p:cTn id="24" dur="1" fill="hold">
                                          <p:stCondLst>
                                            <p:cond delay="0"/>
                                          </p:stCondLst>
                                        </p:cTn>
                                        <p:tgtEl>
                                          <p:spTgt spid="502"/>
                                        </p:tgtEl>
                                        <p:attrNameLst>
                                          <p:attrName>style.visibility</p:attrName>
                                        </p:attrNameLst>
                                      </p:cBhvr>
                                      <p:to>
                                        <p:strVal val="visible"/>
                                      </p:to>
                                    </p:set>
                                    <p:animEffect transition="in" filter="fade">
                                      <p:cBhvr>
                                        <p:cTn id="25" dur="500"/>
                                        <p:tgtEl>
                                          <p:spTgt spid="50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97"/>
                                        </p:tgtEl>
                                        <p:attrNameLst>
                                          <p:attrName>style.visibility</p:attrName>
                                        </p:attrNameLst>
                                      </p:cBhvr>
                                      <p:to>
                                        <p:strVal val="visible"/>
                                      </p:to>
                                    </p:set>
                                    <p:animEffect transition="in" filter="fade">
                                      <p:cBhvr>
                                        <p:cTn id="29"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09"/>
        <p:cNvGrpSpPr/>
        <p:nvPr/>
      </p:nvGrpSpPr>
      <p:grpSpPr>
        <a:xfrm>
          <a:off x="0" y="0"/>
          <a:ext cx="0" cy="0"/>
          <a:chOff x="0" y="0"/>
          <a:chExt cx="0" cy="0"/>
        </a:xfrm>
      </p:grpSpPr>
      <p:sp>
        <p:nvSpPr>
          <p:cNvPr id="510" name="Google Shape;510;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9</a:t>
            </a:fld>
            <a:endParaRPr/>
          </a:p>
        </p:txBody>
      </p:sp>
      <p:sp>
        <p:nvSpPr>
          <p:cNvPr id="511" name="Google Shape;511;p24"/>
          <p:cNvSpPr/>
          <p:nvPr/>
        </p:nvSpPr>
        <p:spPr>
          <a:xfrm>
            <a:off x="518200" y="573101"/>
            <a:ext cx="6083700" cy="600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a:latin typeface="Montserrat Black"/>
                <a:ea typeface="Montserrat Black"/>
                <a:cs typeface="Montserrat Black"/>
                <a:sym typeface="Montserrat Black"/>
              </a:rPr>
              <a:t>Benefits of  DevOps ?</a:t>
            </a:r>
            <a:endParaRPr sz="2000">
              <a:latin typeface="Montserrat Black"/>
              <a:ea typeface="Montserrat Black"/>
              <a:cs typeface="Montserrat Black"/>
              <a:sym typeface="Montserrat Black"/>
            </a:endParaRPr>
          </a:p>
        </p:txBody>
      </p:sp>
      <p:sp>
        <p:nvSpPr>
          <p:cNvPr id="512" name="Google Shape;512;p24"/>
          <p:cNvSpPr txBox="1">
            <a:spLocks noGrp="1"/>
          </p:cNvSpPr>
          <p:nvPr>
            <p:ph type="body" idx="1"/>
          </p:nvPr>
        </p:nvSpPr>
        <p:spPr>
          <a:xfrm>
            <a:off x="563550" y="1062975"/>
            <a:ext cx="7086600" cy="3221100"/>
          </a:xfrm>
          <a:prstGeom prst="rect">
            <a:avLst/>
          </a:prstGeom>
          <a:noFill/>
          <a:ln>
            <a:noFill/>
          </a:ln>
        </p:spPr>
        <p:txBody>
          <a:bodyPr spcFirstLastPara="1" wrap="square" lIns="91400" tIns="91400" rIns="91400" bIns="91400" anchor="t" anchorCtr="0">
            <a:noAutofit/>
          </a:bodyPr>
          <a:lstStyle/>
          <a:p>
            <a:pPr marL="45720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Empowering teams</a:t>
            </a:r>
            <a:endParaRPr sz="1200">
              <a:solidFill>
                <a:srgbClr val="000000"/>
              </a:solidFill>
              <a:latin typeface="Montserrat"/>
              <a:ea typeface="Montserrat"/>
              <a:cs typeface="Montserrat"/>
              <a:sym typeface="Montserrat"/>
            </a:endParaRPr>
          </a:p>
          <a:p>
            <a:pPr marL="45720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Lowered cycle time</a:t>
            </a:r>
            <a:endParaRPr sz="1200">
              <a:solidFill>
                <a:srgbClr val="000000"/>
              </a:solidFill>
              <a:latin typeface="Montserrat"/>
              <a:ea typeface="Montserrat"/>
              <a:cs typeface="Montserrat"/>
              <a:sym typeface="Montserrat"/>
            </a:endParaRPr>
          </a:p>
          <a:p>
            <a:pPr marL="914400" lvl="1"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shortens lead times for changes</a:t>
            </a:r>
            <a:endParaRPr sz="1200">
              <a:solidFill>
                <a:srgbClr val="000000"/>
              </a:solidFill>
              <a:latin typeface="Montserrat"/>
              <a:ea typeface="Montserrat"/>
              <a:cs typeface="Montserrat"/>
              <a:sym typeface="Montserrat"/>
            </a:endParaRPr>
          </a:p>
          <a:p>
            <a:pPr marL="914400" lvl="1"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time to market goes down</a:t>
            </a:r>
            <a:endParaRPr sz="1200">
              <a:solidFill>
                <a:srgbClr val="000000"/>
              </a:solidFill>
              <a:latin typeface="Montserrat"/>
              <a:ea typeface="Montserrat"/>
              <a:cs typeface="Montserrat"/>
              <a:sym typeface="Montserrat"/>
            </a:endParaRPr>
          </a:p>
          <a:p>
            <a:pPr marL="914400" lvl="1"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lower MTTR</a:t>
            </a:r>
            <a:endParaRPr sz="1200">
              <a:solidFill>
                <a:srgbClr val="000000"/>
              </a:solidFill>
              <a:latin typeface="Montserrat"/>
              <a:ea typeface="Montserrat"/>
              <a:cs typeface="Montserrat"/>
              <a:sym typeface="Montserrat"/>
            </a:endParaRPr>
          </a:p>
          <a:p>
            <a:pPr marL="45720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Better security with better quality</a:t>
            </a:r>
            <a:endParaRPr sz="1200">
              <a:solidFill>
                <a:srgbClr val="000000"/>
              </a:solidFill>
              <a:latin typeface="Montserrat"/>
              <a:ea typeface="Montserrat"/>
              <a:cs typeface="Montserrat"/>
              <a:sym typeface="Montserrat"/>
            </a:endParaRPr>
          </a:p>
          <a:p>
            <a:pPr marL="45720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Rhythm of practice (limits your work in progress)</a:t>
            </a:r>
            <a:endParaRPr sz="1200">
              <a:solidFill>
                <a:srgbClr val="000000"/>
              </a:solidFill>
              <a:latin typeface="Montserrat"/>
              <a:ea typeface="Montserrat"/>
              <a:cs typeface="Montserrat"/>
              <a:sym typeface="Montserrat"/>
            </a:endParaRPr>
          </a:p>
          <a:p>
            <a:pPr marL="45720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More time to be productive</a:t>
            </a:r>
            <a:endParaRPr sz="1200">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3007</Words>
  <Application>Microsoft Office PowerPoint</Application>
  <PresentationFormat>On-screen Show (16:9)</PresentationFormat>
  <Paragraphs>479</Paragraphs>
  <Slides>62</Slides>
  <Notes>62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vt:i4>
      </vt:variant>
    </vt:vector>
  </HeadingPairs>
  <TitlesOfParts>
    <vt:vector size="76" baseType="lpstr">
      <vt:lpstr>Teko</vt:lpstr>
      <vt:lpstr>Montserrat</vt:lpstr>
      <vt:lpstr>Calibri</vt:lpstr>
      <vt:lpstr>Montserrat Black</vt:lpstr>
      <vt:lpstr>Candara</vt:lpstr>
      <vt:lpstr>Roboto Thin</vt:lpstr>
      <vt:lpstr>Comfortaa</vt:lpstr>
      <vt:lpstr>Arial</vt:lpstr>
      <vt:lpstr>Century Gothic</vt:lpstr>
      <vt:lpstr>Quattrocento Sans</vt:lpstr>
      <vt:lpstr>Montserrat SemiBold</vt:lpstr>
      <vt:lpstr>Roboto</vt:lpstr>
      <vt:lpstr>Consolas</vt:lpstr>
      <vt:lpstr>Pluralsight default theme</vt:lpstr>
      <vt:lpstr>DevOps &amp; Containers</vt:lpstr>
      <vt:lpstr>AGENDA</vt:lpstr>
      <vt:lpstr>PowerPoint Presentation</vt:lpstr>
      <vt:lpstr>PowerPoint Presentation</vt:lpstr>
      <vt:lpstr>PowerPoint Presentation</vt:lpstr>
      <vt:lpstr>PowerPoint Presentation</vt:lpstr>
      <vt:lpstr>Why Is DevOps Important Now?</vt:lpstr>
      <vt:lpstr>PowerPoint Presentation</vt:lpstr>
      <vt:lpstr>PowerPoint Presentation</vt:lpstr>
      <vt:lpstr>DevOps Tooling (SonarQube)</vt:lpstr>
      <vt:lpstr>What SonarQube is / does?</vt:lpstr>
      <vt:lpstr>How does it work?</vt:lpstr>
      <vt:lpstr>SonarQube for everything</vt:lpstr>
      <vt:lpstr>Managing code quality</vt:lpstr>
      <vt:lpstr>Sonar – Project Drill Down</vt:lpstr>
      <vt:lpstr>Container Introduction</vt:lpstr>
      <vt:lpstr>Shipping Industry</vt:lpstr>
      <vt:lpstr>Matrix from Hell?</vt:lpstr>
      <vt:lpstr>Tada!!</vt:lpstr>
      <vt:lpstr>Challenge</vt:lpstr>
      <vt:lpstr>Matrix from Hell</vt:lpstr>
      <vt:lpstr>Docker is a shipping container system for code</vt:lpstr>
      <vt:lpstr>Another TADA!</vt:lpstr>
      <vt:lpstr>Solution</vt:lpstr>
      <vt:lpstr>Container Advantages</vt:lpstr>
      <vt:lpstr>Base Architecture Difference</vt:lpstr>
      <vt:lpstr>What Is Docker ?</vt:lpstr>
      <vt:lpstr>Docker | Images</vt:lpstr>
      <vt:lpstr>Docker | Images Inheritance</vt:lpstr>
      <vt:lpstr>Docker | Images name &amp; tags</vt:lpstr>
      <vt:lpstr>Docker | Containers</vt:lpstr>
      <vt:lpstr>Docker Registries</vt:lpstr>
      <vt:lpstr>Docker Architecture</vt:lpstr>
      <vt:lpstr>Docker CLI</vt:lpstr>
      <vt:lpstr>Docker CLI</vt:lpstr>
      <vt:lpstr>Dockerfile </vt:lpstr>
      <vt:lpstr>Dockerfile | Walkthrough</vt:lpstr>
      <vt:lpstr>Dockerfile | Image building</vt:lpstr>
      <vt:lpstr>Container Orchestration</vt:lpstr>
      <vt:lpstr>Problems with Containers</vt:lpstr>
      <vt:lpstr>Problems with Containers</vt:lpstr>
      <vt:lpstr>Containers without Orchestration</vt:lpstr>
      <vt:lpstr>Why do we need Containers Orchestration?</vt:lpstr>
      <vt:lpstr>What is Containers Orchestration?</vt:lpstr>
      <vt:lpstr>Benefits of Containers Orchestration</vt:lpstr>
      <vt:lpstr>Container Orchestration Tools</vt:lpstr>
      <vt:lpstr>Kubernetes</vt:lpstr>
      <vt:lpstr>Kubernetes</vt:lpstr>
      <vt:lpstr>Kubernetes Features</vt:lpstr>
      <vt:lpstr>Busting Kubernetes Myths</vt:lpstr>
      <vt:lpstr>Kubernetes Components</vt:lpstr>
      <vt:lpstr>DevOps &amp; Container in Practice</vt:lpstr>
      <vt:lpstr>PowerPoint Presentation</vt:lpstr>
      <vt:lpstr>PowerPoint Presentation</vt:lpstr>
      <vt:lpstr>PowerPoint Presentation</vt:lpstr>
      <vt:lpstr>PowerPoint Presentation</vt:lpstr>
      <vt:lpstr>PowerPoint Presentation</vt:lpstr>
      <vt:lpstr>PowerPoint Presentation</vt:lpstr>
      <vt:lpstr>Deployment Automation Techniques &amp; Tools</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&amp; Containers</dc:title>
  <cp:lastModifiedBy>Dr. Hitesh Kumar Sharma</cp:lastModifiedBy>
  <cp:revision>2</cp:revision>
  <dcterms:modified xsi:type="dcterms:W3CDTF">2023-09-08T03:26:33Z</dcterms:modified>
</cp:coreProperties>
</file>